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_rels/notesSlide11.xml.rels" ContentType="application/vnd.openxmlformats-package.relationships+xml"/>
  <Override PartName="/ppt/notesSlides/notesSlide11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70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media/image56.png" ContentType="image/png"/>
  <Override PartName="/ppt/media/image40.jpeg" ContentType="image/jpeg"/>
  <Override PartName="/ppt/media/image55.png" ContentType="image/png"/>
  <Override PartName="/ppt/media/image53.png" ContentType="image/png"/>
  <Override PartName="/ppt/media/image52.png" ContentType="image/png"/>
  <Override PartName="/ppt/media/image51.png" ContentType="image/png"/>
  <Override PartName="/ppt/media/image50.png" ContentType="image/png"/>
  <Override PartName="/ppt/media/image46.png" ContentType="image/png"/>
  <Override PartName="/ppt/media/image45.png" ContentType="image/png"/>
  <Override PartName="/ppt/media/image44.jpeg" ContentType="image/jpeg"/>
  <Override PartName="/ppt/media/image47.png" ContentType="image/png"/>
  <Override PartName="/ppt/media/image35.jpeg" ContentType="image/jpeg"/>
  <Override PartName="/ppt/media/image32.jpeg" ContentType="image/jpeg"/>
  <Override PartName="/ppt/media/image31.jpeg" ContentType="image/jpeg"/>
  <Override PartName="/ppt/media/image30.jpeg" ContentType="image/jpeg"/>
  <Override PartName="/ppt/media/image10.jpeg" ContentType="image/jpeg"/>
  <Override PartName="/ppt/media/image43.jpeg" ContentType="image/jpeg"/>
  <Override PartName="/ppt/media/image28.png" ContentType="image/png"/>
  <Override PartName="/ppt/media/image5.png" ContentType="image/png"/>
  <Override PartName="/ppt/media/image38.jpeg" ContentType="image/jpeg"/>
  <Override PartName="/ppt/media/image72.png" ContentType="image/png"/>
  <Override PartName="/ppt/media/image16.jpeg" ContentType="image/jpeg"/>
  <Override PartName="/ppt/media/image74.png" ContentType="image/png"/>
  <Override PartName="/ppt/media/image20.png" ContentType="image/png"/>
  <Override PartName="/ppt/media/image57.png" ContentType="image/png"/>
  <Override PartName="/ppt/media/image2.jpeg" ContentType="image/jpeg"/>
  <Override PartName="/ppt/media/image36.jpeg" ContentType="image/jpeg"/>
  <Override PartName="/ppt/media/image21.png" ContentType="image/png"/>
  <Override PartName="/ppt/media/image58.png" ContentType="image/png"/>
  <Override PartName="/ppt/media/image22.png" ContentType="image/png"/>
  <Override PartName="/ppt/media/image59.png" ContentType="image/png"/>
  <Override PartName="/ppt/media/image60.png" ContentType="image/png"/>
  <Override PartName="/ppt/media/image24.png" ContentType="image/png"/>
  <Override PartName="/ppt/media/image61.png" ContentType="image/png"/>
  <Override PartName="/ppt/media/image25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79.png" ContentType="image/png"/>
  <Override PartName="/ppt/media/image67.png" ContentType="image/png"/>
  <Override PartName="/ppt/media/image78.png" ContentType="image/png"/>
  <Override PartName="/ppt/media/image77.png" ContentType="image/png"/>
  <Override PartName="/ppt/media/image65.png" ContentType="image/png"/>
  <Override PartName="/ppt/media/image76.png" ContentType="image/png"/>
  <Override PartName="/ppt/media/image75.png" ContentType="image/png"/>
  <Override PartName="/ppt/media/image73.png" ContentType="image/png"/>
  <Override PartName="/ppt/media/image71.png" ContentType="image/png"/>
  <Override PartName="/ppt/media/image69.png" ContentType="image/png"/>
  <Override PartName="/ppt/media/image70.png" ContentType="image/png"/>
  <Override PartName="/ppt/media/image68.png" ContentType="image/png"/>
  <Override PartName="/ppt/media/image1.png" ContentType="image/png"/>
  <Override PartName="/ppt/media/image26.png" ContentType="image/png"/>
  <Override PartName="/ppt/media/image17.jpeg" ContentType="image/jpeg"/>
  <Override PartName="/ppt/media/image8.png" ContentType="image/png"/>
  <Override PartName="/ppt/media/image80.png" ContentType="image/png"/>
  <Override PartName="/ppt/media/image15.png" ContentType="image/png"/>
  <Override PartName="/ppt/media/image3.png" ContentType="image/png"/>
  <Override PartName="/ppt/media/image27.png" ContentType="image/png"/>
  <Override PartName="/ppt/media/image33.jpeg" ContentType="image/jpeg"/>
  <Override PartName="/ppt/media/image4.png" ContentType="image/png"/>
  <Override PartName="/ppt/media/image23.png" ContentType="image/png"/>
  <Override PartName="/ppt/media/image13.jpeg" ContentType="image/jpeg"/>
  <Override PartName="/ppt/media/image18.png" ContentType="image/png"/>
  <Override PartName="/ppt/media/image42.jpeg" ContentType="image/jpeg"/>
  <Override PartName="/ppt/media/image6.png" ContentType="image/png"/>
  <Override PartName="/ppt/media/image11.png" ContentType="image/png"/>
  <Override PartName="/ppt/media/image48.png" ContentType="image/png"/>
  <Override PartName="/ppt/media/image19.png" ContentType="image/png"/>
  <Override PartName="/ppt/media/image7.png" ContentType="image/png"/>
  <Override PartName="/ppt/media/image34.jpeg" ContentType="image/jpeg"/>
  <Override PartName="/ppt/media/image37.png" ContentType="image/png"/>
  <Override PartName="/ppt/media/image12.png" ContentType="image/png"/>
  <Override PartName="/ppt/media/image49.png" ContentType="image/png"/>
  <Override PartName="/ppt/media/image14.jpeg" ContentType="image/jpeg"/>
  <Override PartName="/ppt/media/image54.png" ContentType="image/png"/>
  <Override PartName="/ppt/media/image41.jpeg" ContentType="image/jpeg"/>
  <Override PartName="/ppt/media/image66.png" ContentType="image/png"/>
  <Override PartName="/ppt/media/image9.png" ContentType="image/png"/>
  <Override PartName="/ppt/media/image39.png" ContentType="image/png"/>
  <Override PartName="/ppt/media/image29.jpeg" ContentType="image/jpeg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8.xml" ContentType="application/vnd.openxmlformats-officedocument.presentationml.slide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20.xml.rels" ContentType="application/vnd.openxmlformats-package.relationships+xml"/>
  <Override PartName="/ppt/slides/_rels/slide2.xml.rels" ContentType="application/vnd.openxmlformats-package.relationships+xml"/>
  <Override PartName="/ppt/slides/_rels/slide19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16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24.xml.rels" ContentType="application/vnd.openxmlformats-package.relationships+xml"/>
  <Override PartName="/ppt/slides/_rels/slide27.xml.rels" ContentType="application/vnd.openxmlformats-package.relationships+xml"/>
  <Override PartName="/ppt/slides/_rels/slide9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28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slide16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30"/>
      <c:rotY val="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.02686098014002"/>
          <c:y val="0.0144296021144367"/>
          <c:w val="0.940562937562509"/>
          <c:h val="0.654546753339524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2018 год 56 участников</c:v>
                </c:pt>
              </c:strCache>
            </c:strRef>
          </c:tx>
          <c:spPr>
            <a:solidFill>
              <a:srgbClr val="e48312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bfc6b8"/>
              </a:solidFill>
              <a:ln w="0">
                <a:noFill/>
              </a:ln>
            </c:spPr>
          </c:dPt>
          <c:dPt>
            <c:idx val="1"/>
            <c:spPr>
              <a:solidFill>
                <a:srgbClr val="00b0f0"/>
              </a:solidFill>
              <a:ln w="0">
                <a:noFill/>
              </a:ln>
            </c:spPr>
          </c:dPt>
          <c:dPt>
            <c:idx val="2"/>
            <c:spPr>
              <a:solidFill>
                <a:srgbClr val="ffff00"/>
              </a:solidFill>
              <a:ln w="0">
                <a:noFill/>
              </a:ln>
            </c:spPr>
          </c:dPt>
          <c:dPt>
            <c:idx val="3"/>
            <c:spPr>
              <a:solidFill>
                <a:srgbClr val="ff0000"/>
              </a:solidFill>
              <a:ln w="0">
                <a:noFill/>
              </a:ln>
            </c:spPr>
          </c:dPt>
          <c:dPt>
            <c:idx val="4"/>
            <c:spPr>
              <a:solidFill>
                <a:srgbClr val="92d050"/>
              </a:solidFill>
              <a:ln w="0">
                <a:noFill/>
              </a:ln>
            </c:spPr>
          </c:dPt>
          <c:dLbls>
            <c:numFmt formatCode="General" sourceLinked="0"/>
            <c:dLbl>
              <c:idx val="0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</c:dLbls>
          <c:cat>
            <c:strRef>
              <c:f>categories</c:f>
              <c:strCache>
                <c:ptCount val="5"/>
                <c:pt idx="0">
                  <c:v>ФГБОУ ВО ИГХТУ</c:v>
                </c:pt>
                <c:pt idx="1">
                  <c:v>ФГБОУ ВО ИвГУ</c:v>
                </c:pt>
                <c:pt idx="2">
                  <c:v>ФГБОУ ВО ИГЭУ</c:v>
                </c:pt>
                <c:pt idx="3">
                  <c:v>НИИ МиД</c:v>
                </c:pt>
                <c:pt idx="4">
                  <c:v>ШФ ФГБОУ ВО ИвГУ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9</c:v>
                </c:pt>
                <c:pt idx="3">
                  <c:v>21</c:v>
                </c:pt>
                <c:pt idx="4">
                  <c:v>22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.00200028575510787"/>
          <c:y val="0.48653475248232"/>
          <c:w val="0.617462132037725"/>
          <c:h val="0.490355765109301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000000"/>
              </a:solidFill>
              <a:latin typeface="Calibri"/>
              <a:ea typeface="DejaVu Sans"/>
            </a:defRPr>
          </a:pPr>
        </a:p>
      </c:txPr>
    </c:legend>
    <c:plotVisOnly val="1"/>
    <c:dispBlanksAs val="gap"/>
  </c:chart>
  <c:spPr>
    <a:gradFill>
      <a:gsLst>
        <a:gs pos="0">
          <a:srgbClr val="c1cab6"/>
        </a:gs>
        <a:gs pos="100000">
          <a:srgbClr val="f6c791"/>
        </a:gs>
      </a:gsLst>
      <a:lin ang="5400000"/>
    </a:gradFill>
    <a:ln w="12600">
      <a:solidFill>
        <a:srgbClr val="000000"/>
      </a:solidFill>
      <a:round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30"/>
      <c:rotY val="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.0487064413938754"/>
          <c:y val="0.098507676854642"/>
          <c:w val="0.934926082365364"/>
          <c:h val="0.499210790644282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e48312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bfc6b8"/>
              </a:solidFill>
              <a:ln w="0">
                <a:noFill/>
              </a:ln>
            </c:spPr>
          </c:dPt>
          <c:dPt>
            <c:idx val="1"/>
            <c:spPr>
              <a:solidFill>
                <a:srgbClr val="00b0f0"/>
              </a:solidFill>
              <a:ln w="0">
                <a:noFill/>
              </a:ln>
            </c:spPr>
          </c:dPt>
          <c:dPt>
            <c:idx val="2"/>
            <c:spPr>
              <a:gradFill>
                <a:gsLst>
                  <a:gs pos="0">
                    <a:srgbClr val="946c5d"/>
                  </a:gs>
                  <a:gs pos="100000">
                    <a:srgbClr val="89543d"/>
                  </a:gs>
                </a:gsLst>
                <a:lin ang="5400000"/>
              </a:gradFill>
              <a:ln w="0">
                <a:noFill/>
              </a:ln>
            </c:spPr>
          </c:dPt>
          <c:dPt>
            <c:idx val="3"/>
            <c:spPr>
              <a:solidFill>
                <a:srgbClr val="ff0000"/>
              </a:solidFill>
              <a:ln w="0">
                <a:noFill/>
              </a:ln>
            </c:spPr>
          </c:dPt>
          <c:dPt>
            <c:idx val="4"/>
            <c:spPr>
              <a:solidFill>
                <a:srgbClr val="ffff00"/>
              </a:solidFill>
              <a:ln w="0">
                <a:noFill/>
              </a:ln>
            </c:spPr>
          </c:dPt>
          <c:dPt>
            <c:idx val="5"/>
            <c:spPr>
              <a:gradFill>
                <a:gsLst>
                  <a:gs pos="0">
                    <a:srgbClr val="9faa95"/>
                  </a:gs>
                  <a:gs pos="100000">
                    <a:srgbClr val="93a086"/>
                  </a:gs>
                </a:gsLst>
                <a:lin ang="5400000"/>
              </a:gradFill>
              <a:ln w="0">
                <a:noFill/>
              </a:ln>
            </c:spPr>
          </c:dPt>
          <c:dLbls>
            <c:numFmt formatCode="General" sourceLinked="0"/>
            <c:dLbl>
              <c:idx val="0"/>
              <c:numFmt formatCode="General" sourceLinked="0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6"/>
                <c:pt idx="0">
                  <c:v>ФГБОУ ВО ИГХТУ</c:v>
                </c:pt>
                <c:pt idx="1">
                  <c:v>ФГБОУ ВО ИвГУ</c:v>
                </c:pt>
                <c:pt idx="2">
                  <c:v>ФГБОУ ВО Ив.пож-спас. акад.ГПС МЧС</c:v>
                </c:pt>
                <c:pt idx="3">
                  <c:v>НИИ МиД</c:v>
                </c:pt>
                <c:pt idx="4">
                  <c:v>ФГБОУ ВП ИГЭУ</c:v>
                </c:pt>
                <c:pt idx="5">
                  <c:v>ШФ ОГБПОУ Ив. мед. колледж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"/>
                <c:pt idx="0">
                  <c:v>6</c:v>
                </c:pt>
                <c:pt idx="1">
                  <c:v>19</c:v>
                </c:pt>
                <c:pt idx="2">
                  <c:v>4</c:v>
                </c:pt>
                <c:pt idx="3">
                  <c:v>24</c:v>
                </c:pt>
                <c:pt idx="4">
                  <c:v>1</c:v>
                </c:pt>
                <c:pt idx="5">
                  <c:v>2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.00527983104540655"/>
          <c:y val="0.474601808006888"/>
          <c:w val="0.994719471947195"/>
          <c:h val="0.522709334864031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000000"/>
              </a:solidFill>
              <a:latin typeface="Calibri"/>
              <a:ea typeface="DejaVu Sans"/>
            </a:defRPr>
          </a:pPr>
        </a:p>
      </c:txPr>
    </c:legend>
    <c:plotVisOnly val="1"/>
    <c:dispBlanksAs val="gap"/>
  </c:chart>
  <c:spPr>
    <a:gradFill>
      <a:gsLst>
        <a:gs pos="0">
          <a:srgbClr val="c1cab6"/>
        </a:gs>
        <a:gs pos="100000">
          <a:srgbClr val="f6c791"/>
        </a:gs>
      </a:gsLst>
      <a:lin ang="5400000"/>
    </a:gradFill>
    <a:ln w="12600">
      <a:solidFill>
        <a:srgbClr val="000000"/>
      </a:solidFill>
      <a:round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30"/>
      <c:rotY val="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.0391610087293889"/>
          <c:y val="0.0274788348400057"/>
          <c:w val="0.890640155189137"/>
          <c:h val="0.62046204620462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2019 год 33 участника</c:v>
                </c:pt>
              </c:strCache>
            </c:strRef>
          </c:tx>
          <c:spPr>
            <a:solidFill>
              <a:srgbClr val="e48312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bfc6b8"/>
              </a:solidFill>
              <a:ln w="0">
                <a:noFill/>
              </a:ln>
            </c:spPr>
          </c:dPt>
          <c:dPt>
            <c:idx val="1"/>
            <c:spPr>
              <a:solidFill>
                <a:srgbClr val="00b0f0"/>
              </a:solidFill>
              <a:ln w="0">
                <a:noFill/>
              </a:ln>
            </c:spPr>
          </c:dPt>
          <c:dPt>
            <c:idx val="2"/>
            <c:spPr>
              <a:solidFill>
                <a:srgbClr val="ffff00"/>
              </a:solidFill>
              <a:ln w="0">
                <a:noFill/>
              </a:ln>
            </c:spPr>
          </c:dPt>
          <c:dPt>
            <c:idx val="3"/>
            <c:spPr>
              <a:solidFill>
                <a:srgbClr val="ff0000"/>
              </a:solidFill>
              <a:ln w="0">
                <a:noFill/>
              </a:ln>
            </c:spPr>
          </c:dPt>
          <c:dPt>
            <c:idx val="4"/>
            <c:spPr>
              <a:solidFill>
                <a:srgbClr val="92d050"/>
              </a:solidFill>
              <a:ln w="0">
                <a:noFill/>
              </a:ln>
            </c:spPr>
          </c:dPt>
          <c:dLbls>
            <c:numFmt formatCode="General" sourceLinked="0"/>
            <c:dLbl>
              <c:idx val="0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</c:dLbls>
          <c:cat>
            <c:strRef>
              <c:f>categories</c:f>
              <c:strCache>
                <c:ptCount val="5"/>
                <c:pt idx="0">
                  <c:v>ФГБОУ ВО ИГХТУ</c:v>
                </c:pt>
                <c:pt idx="1">
                  <c:v>ФГБОУ ВО ИвГУ</c:v>
                </c:pt>
                <c:pt idx="2">
                  <c:v>ФГБОУ ВО ИГЭУ</c:v>
                </c:pt>
                <c:pt idx="3">
                  <c:v>НИИ МиД</c:v>
                </c:pt>
                <c:pt idx="4">
                  <c:v>ШФ ФГБОУ ВО ИвГУ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30</c:v>
                </c:pt>
                <c:pt idx="4">
                  <c:v>1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"/>
          <c:y val="0.486583440952791"/>
          <c:w val="0.615981569055414"/>
          <c:h val="0.445720025830523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000000"/>
              </a:solidFill>
              <a:latin typeface="Calibri"/>
              <a:ea typeface="DejaVu Sans"/>
            </a:defRPr>
          </a:pPr>
        </a:p>
      </c:txPr>
    </c:legend>
    <c:plotVisOnly val="1"/>
    <c:dispBlanksAs val="gap"/>
  </c:chart>
  <c:spPr>
    <a:gradFill>
      <a:gsLst>
        <a:gs pos="0">
          <a:srgbClr val="c1cab6"/>
        </a:gs>
        <a:gs pos="100000">
          <a:srgbClr val="f6c791"/>
        </a:gs>
      </a:gsLst>
      <a:lin ang="5400000"/>
    </a:gradFill>
    <a:ln w="12600">
      <a:solidFill>
        <a:srgbClr val="000000"/>
      </a:solidFill>
      <a:round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ru-RU" sz="2128" spc="-1" strike="noStrike">
                <a:solidFill>
                  <a:srgbClr val="000000"/>
                </a:solidFill>
                <a:latin typeface="Calibri"/>
                <a:ea typeface="DejaVu Sans"/>
              </a:defRPr>
            </a:pPr>
            <a:r>
              <a:rPr b="1" lang="ru-RU" sz="2128" spc="-1" strike="noStrike">
                <a:solidFill>
                  <a:srgbClr val="000000"/>
                </a:solidFill>
                <a:latin typeface="Calibri"/>
                <a:ea typeface="DejaVu Sans"/>
              </a:rPr>
              <a:t>2021 год 
8 участников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30"/>
      <c:rotY val="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.0665112283715793"/>
          <c:y val="0"/>
          <c:w val="0.884280279788931"/>
          <c:h val="0.632779028393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2021 год 8 участников</c:v>
                </c:pt>
              </c:strCache>
            </c:strRef>
          </c:tx>
          <c:spPr>
            <a:solidFill>
              <a:srgbClr val="e48312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a2af92"/>
              </a:solidFill>
              <a:ln w="0">
                <a:noFill/>
              </a:ln>
            </c:spPr>
          </c:dPt>
          <c:dPt>
            <c:idx val="1"/>
            <c:spPr>
              <a:gradFill>
                <a:gsLst>
                  <a:gs pos="0">
                    <a:srgbClr val="c76d53"/>
                  </a:gs>
                  <a:gs pos="100000">
                    <a:srgbClr val="c35425"/>
                  </a:gs>
                </a:gsLst>
                <a:lin ang="5400000"/>
              </a:gradFill>
              <a:ln w="0">
                <a:noFill/>
              </a:ln>
            </c:spPr>
          </c:dPt>
          <c:dLbls>
            <c:dLbl>
              <c:idx val="0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</a:defRPr>
                  </a:pPr>
                </a:p>
              </c:txPr>
              <c:tx>
                <c:rich>
                  <a:bodyPr/>
                  <a:p>
                    <a:r>
                      <a:rPr b="0" sz="1000" spc="-1" strike="noStrike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1</a:t>
                    </a: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eparator>
</c:separator>
            </c:dLbl>
            <c:dLbl>
              <c:idx val="1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</a:defRPr>
                  </a:pPr>
                </a:p>
              </c:txPr>
              <c:tx>
                <c:rich>
                  <a:bodyPr/>
                  <a:p>
                    <a:r>
                      <a:rPr b="0" sz="1000" spc="-1" strike="noStrike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7</a:t>
                    </a: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eparator>
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eparator>
</c:separator>
            <c:showLeaderLines val="1"/>
          </c:dLbls>
          <c:cat>
            <c:strRef>
              <c:f>categories</c:f>
              <c:strCache>
                <c:ptCount val="2"/>
                <c:pt idx="0">
                  <c:v>Гимназия А.Н. Островского, г. Кинешма</c:v>
                </c:pt>
                <c:pt idx="1">
                  <c:v>НИИ МИД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1</c:v>
                </c:pt>
                <c:pt idx="1">
                  <c:v>7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.135722174499939"/>
          <c:y val="0.509258586885484"/>
          <c:w val="0.728399607265587"/>
          <c:h val="0.141394335511983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000000"/>
              </a:solidFill>
              <a:latin typeface="Calibri"/>
              <a:ea typeface="DejaVu Sans"/>
            </a:defRPr>
          </a:pPr>
        </a:p>
      </c:txPr>
    </c:legend>
    <c:plotVisOnly val="1"/>
    <c:dispBlanksAs val="gap"/>
  </c:chart>
  <c:spPr>
    <a:gradFill>
      <a:gsLst>
        <a:gs pos="0">
          <a:srgbClr val="c1cab6"/>
        </a:gs>
        <a:gs pos="100000">
          <a:srgbClr val="f6c791"/>
        </a:gs>
      </a:gsLst>
      <a:lin ang="5400000"/>
    </a:gradFill>
    <a:ln w="12600">
      <a:solidFill>
        <a:srgbClr val="000000"/>
      </a:solidFill>
      <a:round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7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7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/>
            <a:fld id="{E4F5E805-1EAA-4ED7-8503-8EC38E4730F5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40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10" name="Номер слайда 3_0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723274D7-AC13-4D8A-B2BC-2394514B0085}" type="slidenum">
              <a:rPr b="0" lang="ru-RU" sz="1200" spc="-1" strike="noStrike">
                <a:solidFill>
                  <a:srgbClr val="000000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03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2503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212112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1684440" y="182556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2530800" y="182556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1684440" y="409824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2530800" y="409824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4520" cy="614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212112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2503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03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2503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212112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1684440" y="182556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2530800" y="182556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1684440" y="409824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2530800" y="409824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4520" cy="614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212112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2503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03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2503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212112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1684440" y="182556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2530800" y="182556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1684440" y="409824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2530800" y="409824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4520" cy="614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212112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2503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03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2503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212112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1684440" y="182556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2530800" y="182556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/>
          </p:nvPr>
        </p:nvSpPr>
        <p:spPr>
          <a:xfrm>
            <a:off x="1684440" y="409824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/>
          </p:nvPr>
        </p:nvSpPr>
        <p:spPr>
          <a:xfrm>
            <a:off x="2530800" y="409824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4520" cy="614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/>
          </p:nvPr>
        </p:nvSpPr>
        <p:spPr>
          <a:xfrm>
            <a:off x="212112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2503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03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2503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/>
          </p:nvPr>
        </p:nvSpPr>
        <p:spPr>
          <a:xfrm>
            <a:off x="212112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4520" cy="614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/>
          </p:nvPr>
        </p:nvSpPr>
        <p:spPr>
          <a:xfrm>
            <a:off x="1684440" y="182556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/>
          </p:nvPr>
        </p:nvSpPr>
        <p:spPr>
          <a:xfrm>
            <a:off x="2530800" y="182556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9" name="PlaceHolder 6"/>
          <p:cNvSpPr>
            <a:spLocks noGrp="1"/>
          </p:cNvSpPr>
          <p:nvPr>
            <p:ph/>
          </p:nvPr>
        </p:nvSpPr>
        <p:spPr>
          <a:xfrm>
            <a:off x="1684440" y="409824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0" name="PlaceHolder 7"/>
          <p:cNvSpPr>
            <a:spLocks noGrp="1"/>
          </p:cNvSpPr>
          <p:nvPr>
            <p:ph/>
          </p:nvPr>
        </p:nvSpPr>
        <p:spPr>
          <a:xfrm>
            <a:off x="2530800" y="409824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4520" cy="614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/>
          </p:nvPr>
        </p:nvSpPr>
        <p:spPr>
          <a:xfrm>
            <a:off x="212112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2503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03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2503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1" name="PlaceHolder 5"/>
          <p:cNvSpPr>
            <a:spLocks noGrp="1"/>
          </p:cNvSpPr>
          <p:nvPr>
            <p:ph/>
          </p:nvPr>
        </p:nvSpPr>
        <p:spPr>
          <a:xfrm>
            <a:off x="212112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/>
          </p:nvPr>
        </p:nvSpPr>
        <p:spPr>
          <a:xfrm>
            <a:off x="1684440" y="182556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/>
          </p:nvPr>
        </p:nvSpPr>
        <p:spPr>
          <a:xfrm>
            <a:off x="2530800" y="182556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6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7" name="PlaceHolder 6"/>
          <p:cNvSpPr>
            <a:spLocks noGrp="1"/>
          </p:cNvSpPr>
          <p:nvPr>
            <p:ph/>
          </p:nvPr>
        </p:nvSpPr>
        <p:spPr>
          <a:xfrm>
            <a:off x="1684440" y="409824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8" name="PlaceHolder 7"/>
          <p:cNvSpPr>
            <a:spLocks noGrp="1"/>
          </p:cNvSpPr>
          <p:nvPr>
            <p:ph/>
          </p:nvPr>
        </p:nvSpPr>
        <p:spPr>
          <a:xfrm>
            <a:off x="2530800" y="409824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4520" cy="614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212112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/>
          </p:nvPr>
        </p:nvSpPr>
        <p:spPr>
          <a:xfrm>
            <a:off x="212112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2503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03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2503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9" name="PlaceHolder 5"/>
          <p:cNvSpPr>
            <a:spLocks noGrp="1"/>
          </p:cNvSpPr>
          <p:nvPr>
            <p:ph/>
          </p:nvPr>
        </p:nvSpPr>
        <p:spPr>
          <a:xfrm>
            <a:off x="2121120" y="409824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/>
          </p:nvPr>
        </p:nvSpPr>
        <p:spPr>
          <a:xfrm>
            <a:off x="1684440" y="182556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/>
          </p:nvPr>
        </p:nvSpPr>
        <p:spPr>
          <a:xfrm>
            <a:off x="2530800" y="182556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4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5" name="PlaceHolder 6"/>
          <p:cNvSpPr>
            <a:spLocks noGrp="1"/>
          </p:cNvSpPr>
          <p:nvPr>
            <p:ph/>
          </p:nvPr>
        </p:nvSpPr>
        <p:spPr>
          <a:xfrm>
            <a:off x="1684440" y="409824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6" name="PlaceHolder 7"/>
          <p:cNvSpPr>
            <a:spLocks noGrp="1"/>
          </p:cNvSpPr>
          <p:nvPr>
            <p:ph/>
          </p:nvPr>
        </p:nvSpPr>
        <p:spPr>
          <a:xfrm>
            <a:off x="2530800" y="4098240"/>
            <a:ext cx="8056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8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2121120" y="1825560"/>
            <a:ext cx="12214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2503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036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5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346716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chart" Target="../charts/chart1.xml"/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image" Target="../media/image36.jpeg"/><Relationship Id="rId9" Type="http://schemas.openxmlformats.org/officeDocument/2006/relationships/image" Target="../media/image37.png"/><Relationship Id="rId10" Type="http://schemas.openxmlformats.org/officeDocument/2006/relationships/image" Target="../media/image38.jpeg"/><Relationship Id="rId11" Type="http://schemas.openxmlformats.org/officeDocument/2006/relationships/image" Target="../media/image39.png"/><Relationship Id="rId12" Type="http://schemas.openxmlformats.org/officeDocument/2006/relationships/slideLayout" Target="../slideLayouts/slideLayout3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slideLayout" Target="../slideLayouts/slideLayout5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5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5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5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slideLayout" Target="../slideLayouts/slideLayout6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slideLayout" Target="../slideLayouts/slideLayout5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5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5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5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6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slideLayout" Target="../slideLayouts/slideLayout5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slideLayout" Target="../slideLayouts/slideLayout6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slideLayout" Target="../slideLayouts/slideLayout5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slideLayout" Target="../slideLayouts/slideLayout52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slideLayout" Target="../slideLayouts/slideLayout5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slideLayout" Target="../slideLayouts/slideLayout5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7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png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1080000" y="-394560"/>
            <a:ext cx="11159640" cy="223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 Light"/>
              </a:rPr>
              <a:t>Федеральное государственное бюджетное </a:t>
            </a:r>
            <a:br/>
            <a:r>
              <a:rPr b="1" lang="ru-RU" sz="2400" spc="-1" strike="noStrike">
                <a:solidFill>
                  <a:srgbClr val="000000"/>
                </a:solidFill>
                <a:latin typeface="Calibri Light"/>
              </a:rPr>
              <a:t>образовательное учреждение высшего образования </a:t>
            </a:r>
            <a:br/>
            <a:r>
              <a:rPr b="1" lang="ru-RU" sz="2400" spc="-1" strike="noStrike">
                <a:solidFill>
                  <a:srgbClr val="000000"/>
                </a:solidFill>
                <a:latin typeface="Calibri Light"/>
              </a:rPr>
              <a:t>«Ивановская государственная медицинская академия»  </a:t>
            </a:r>
            <a:br/>
            <a:r>
              <a:rPr b="1" lang="ru-RU" sz="2400" spc="-1" strike="noStrike">
                <a:solidFill>
                  <a:srgbClr val="000000"/>
                </a:solidFill>
                <a:latin typeface="Calibri Light"/>
              </a:rPr>
              <a:t>Министерства здравоохранения Российской Федерации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/>
          </p:nvPr>
        </p:nvSpPr>
        <p:spPr>
          <a:xfrm>
            <a:off x="367560" y="144000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pic>
        <p:nvPicPr>
          <p:cNvPr id="275" name="Picture 1" descr="Gerb"/>
          <p:cNvPicPr/>
          <p:nvPr/>
        </p:nvPicPr>
        <p:blipFill>
          <a:blip r:embed="rId1"/>
          <a:stretch/>
        </p:blipFill>
        <p:spPr>
          <a:xfrm>
            <a:off x="1620360" y="2520000"/>
            <a:ext cx="2519640" cy="2371320"/>
          </a:xfrm>
          <a:prstGeom prst="rect">
            <a:avLst/>
          </a:prstGeom>
          <a:ln w="0">
            <a:noFill/>
          </a:ln>
        </p:spPr>
      </p:pic>
      <p:pic>
        <p:nvPicPr>
          <p:cNvPr id="276" name="Рисунок 1" descr=""/>
          <p:cNvPicPr/>
          <p:nvPr/>
        </p:nvPicPr>
        <p:blipFill>
          <a:blip r:embed="rId2"/>
          <a:stretch/>
        </p:blipFill>
        <p:spPr>
          <a:xfrm>
            <a:off x="7560360" y="2520000"/>
            <a:ext cx="2159640" cy="2303280"/>
          </a:xfrm>
          <a:prstGeom prst="rect">
            <a:avLst/>
          </a:prstGeom>
          <a:ln w="0">
            <a:noFill/>
          </a:ln>
        </p:spPr>
      </p:pic>
      <p:pic>
        <p:nvPicPr>
          <p:cNvPr id="277" name="" descr=""/>
          <p:cNvPicPr/>
          <p:nvPr/>
        </p:nvPicPr>
        <p:blipFill>
          <a:blip r:embed="rId3"/>
          <a:stretch/>
        </p:blipFill>
        <p:spPr>
          <a:xfrm>
            <a:off x="4680000" y="2520000"/>
            <a:ext cx="2339640" cy="233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Заголовок 1_5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93000"/>
          </a:bodyPr>
          <a:p>
            <a:pPr>
              <a:lnSpc>
                <a:spcPct val="90000"/>
              </a:lnSpc>
            </a:pPr>
            <a:r>
              <a:rPr b="0" lang="ru-RU" sz="3100" spc="-1" strike="noStrike" u="sng">
                <a:solidFill>
                  <a:srgbClr val="000000"/>
                </a:solidFill>
                <a:uFillTx/>
                <a:latin typeface="Calibri"/>
                <a:ea typeface="Microsoft Sans Serif"/>
              </a:rPr>
              <a:t>Количество участников  - представителей  ИвГМА </a:t>
            </a:r>
            <a:br/>
            <a:r>
              <a:rPr b="0" lang="ru-RU" sz="3100" spc="-1" strike="noStrike" u="sng">
                <a:solidFill>
                  <a:srgbClr val="000000"/>
                </a:solidFill>
                <a:uFillTx/>
                <a:latin typeface="Calibri"/>
                <a:ea typeface="Microsoft Sans Serif"/>
              </a:rPr>
              <a:t>(форма выступления доклад)</a:t>
            </a:r>
            <a:br/>
            <a:endParaRPr b="0" lang="ru-RU" sz="3100" spc="-1" strike="noStrike">
              <a:latin typeface="Arial"/>
            </a:endParaRPr>
          </a:p>
        </p:txBody>
      </p:sp>
      <p:sp>
        <p:nvSpPr>
          <p:cNvPr id="307" name="Объект 2_1"/>
          <p:cNvSpPr/>
          <p:nvPr/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Всего 165</a:t>
            </a:r>
            <a:endParaRPr b="0" lang="ru-RU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Молодые ученые 56</a:t>
            </a:r>
            <a:endParaRPr b="0" lang="ru-RU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Студенты 109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Количество участников из других вузов</a:t>
            </a:r>
            <a:endParaRPr b="0" lang="ru-RU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Всего 35</a:t>
            </a:r>
            <a:endParaRPr b="0" lang="ru-RU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Молодые ученые 10</a:t>
            </a:r>
            <a:endParaRPr b="0" lang="ru-RU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Студенты 25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308" name="" descr=""/>
          <p:cNvPicPr/>
          <p:nvPr/>
        </p:nvPicPr>
        <p:blipFill>
          <a:blip r:embed="rId1"/>
          <a:stretch/>
        </p:blipFill>
        <p:spPr>
          <a:xfrm>
            <a:off x="7391520" y="4151520"/>
            <a:ext cx="1428480" cy="1428480"/>
          </a:xfrm>
          <a:prstGeom prst="rect">
            <a:avLst/>
          </a:prstGeom>
          <a:ln w="0">
            <a:noFill/>
          </a:ln>
        </p:spPr>
      </p:pic>
      <p:pic>
        <p:nvPicPr>
          <p:cNvPr id="309" name="" descr=""/>
          <p:cNvPicPr/>
          <p:nvPr/>
        </p:nvPicPr>
        <p:blipFill>
          <a:blip r:embed="rId2"/>
          <a:stretch/>
        </p:blipFill>
        <p:spPr>
          <a:xfrm>
            <a:off x="5386680" y="1954440"/>
            <a:ext cx="1428480" cy="1428480"/>
          </a:xfrm>
          <a:prstGeom prst="rect">
            <a:avLst/>
          </a:prstGeom>
          <a:ln w="0">
            <a:noFill/>
          </a:ln>
        </p:spPr>
      </p:pic>
      <p:pic>
        <p:nvPicPr>
          <p:cNvPr id="310" name="" descr=""/>
          <p:cNvPicPr/>
          <p:nvPr/>
        </p:nvPicPr>
        <p:blipFill>
          <a:blip r:embed="rId3"/>
          <a:stretch/>
        </p:blipFill>
        <p:spPr>
          <a:xfrm>
            <a:off x="10260000" y="360000"/>
            <a:ext cx="1428480" cy="1428480"/>
          </a:xfrm>
          <a:prstGeom prst="rect">
            <a:avLst/>
          </a:prstGeom>
          <a:ln w="0">
            <a:noFill/>
          </a:ln>
        </p:spPr>
      </p:pic>
      <p:pic>
        <p:nvPicPr>
          <p:cNvPr id="311" name="" descr=""/>
          <p:cNvPicPr/>
          <p:nvPr/>
        </p:nvPicPr>
        <p:blipFill>
          <a:blip r:embed="rId4"/>
          <a:stretch/>
        </p:blipFill>
        <p:spPr>
          <a:xfrm>
            <a:off x="7560000" y="1980000"/>
            <a:ext cx="1428480" cy="1428480"/>
          </a:xfrm>
          <a:prstGeom prst="rect">
            <a:avLst/>
          </a:prstGeom>
          <a:ln w="0">
            <a:noFill/>
          </a:ln>
        </p:spPr>
      </p:pic>
      <p:pic>
        <p:nvPicPr>
          <p:cNvPr id="312" name="" descr=""/>
          <p:cNvPicPr/>
          <p:nvPr/>
        </p:nvPicPr>
        <p:blipFill>
          <a:blip r:embed="rId5"/>
          <a:stretch/>
        </p:blipFill>
        <p:spPr>
          <a:xfrm>
            <a:off x="10271520" y="2160000"/>
            <a:ext cx="1428480" cy="1428480"/>
          </a:xfrm>
          <a:prstGeom prst="rect">
            <a:avLst/>
          </a:prstGeom>
          <a:ln w="0">
            <a:noFill/>
          </a:ln>
        </p:spPr>
      </p:pic>
      <p:pic>
        <p:nvPicPr>
          <p:cNvPr id="313" name="" descr=""/>
          <p:cNvPicPr/>
          <p:nvPr/>
        </p:nvPicPr>
        <p:blipFill>
          <a:blip r:embed="rId6"/>
          <a:stretch/>
        </p:blipFill>
        <p:spPr>
          <a:xfrm>
            <a:off x="10260000" y="4151520"/>
            <a:ext cx="1428480" cy="1428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Рисунок 10_0" descr=""/>
          <p:cNvPicPr/>
          <p:nvPr/>
        </p:nvPicPr>
        <p:blipFill>
          <a:blip r:embed="rId1"/>
          <a:srcRect l="5703" t="10100" r="26959" b="21641"/>
          <a:stretch/>
        </p:blipFill>
        <p:spPr>
          <a:xfrm>
            <a:off x="-360000" y="315000"/>
            <a:ext cx="12192840" cy="6884280"/>
          </a:xfrm>
          <a:prstGeom prst="rect">
            <a:avLst/>
          </a:prstGeom>
          <a:ln w="0">
            <a:noFill/>
          </a:ln>
        </p:spPr>
      </p:pic>
      <p:sp>
        <p:nvSpPr>
          <p:cNvPr id="315" name="Заголовок 1_0"/>
          <p:cNvSpPr/>
          <p:nvPr/>
        </p:nvSpPr>
        <p:spPr>
          <a:xfrm>
            <a:off x="0" y="-540000"/>
            <a:ext cx="12155760" cy="165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1" i="1" lang="ru-RU" sz="3200" spc="-1" strike="noStrike">
                <a:solidFill>
                  <a:srgbClr val="000000"/>
                </a:solidFill>
                <a:latin typeface="Calibri Light"/>
                <a:ea typeface="DejaVu Sans"/>
              </a:rPr>
              <a:t>ПРЕДСТАВИТЕЛИ ВУЗОВ г. ИВАНОВО И ОБЛАСТИ</a:t>
            </a:r>
            <a:endParaRPr b="0" lang="ru-RU" sz="3200" spc="-1" strike="noStrike">
              <a:latin typeface="Arial"/>
            </a:endParaRPr>
          </a:p>
        </p:txBody>
      </p:sp>
      <p:graphicFrame>
        <p:nvGraphicFramePr>
          <p:cNvPr id="316" name="Диаграмма 7_0"/>
          <p:cNvGraphicFramePr/>
          <p:nvPr/>
        </p:nvGraphicFramePr>
        <p:xfrm>
          <a:off x="0" y="1440000"/>
          <a:ext cx="2519280" cy="503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7" name="TextBox 2_0"/>
          <p:cNvSpPr/>
          <p:nvPr/>
        </p:nvSpPr>
        <p:spPr>
          <a:xfrm>
            <a:off x="360000" y="1620000"/>
            <a:ext cx="2159280" cy="94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Calibri Light"/>
                <a:ea typeface="DejaVu Sans"/>
              </a:rPr>
              <a:t>2018 год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Calibri Light"/>
                <a:ea typeface="DejaVu Sans"/>
              </a:rPr>
              <a:t>56 участников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graphicFrame>
        <p:nvGraphicFramePr>
          <p:cNvPr id="318" name="Диаграмма 5_0"/>
          <p:cNvGraphicFramePr/>
          <p:nvPr/>
        </p:nvGraphicFramePr>
        <p:xfrm>
          <a:off x="5940000" y="1440000"/>
          <a:ext cx="2727000" cy="5017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9" name="Диаграмма 12_0"/>
          <p:cNvGraphicFramePr/>
          <p:nvPr/>
        </p:nvGraphicFramePr>
        <p:xfrm>
          <a:off x="2716920" y="1440000"/>
          <a:ext cx="2968920" cy="5017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0" name="Прямоугольник 2_0"/>
          <p:cNvSpPr/>
          <p:nvPr/>
        </p:nvSpPr>
        <p:spPr>
          <a:xfrm>
            <a:off x="8883360" y="4221000"/>
            <a:ext cx="278712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endParaRPr b="0" lang="ru-RU" sz="1200" spc="-1" strike="noStrike">
              <a:latin typeface="Arial"/>
            </a:endParaRPr>
          </a:p>
        </p:txBody>
      </p:sp>
      <p:graphicFrame>
        <p:nvGraphicFramePr>
          <p:cNvPr id="321" name="Диаграмма 13_0"/>
          <p:cNvGraphicFramePr/>
          <p:nvPr/>
        </p:nvGraphicFramePr>
        <p:xfrm>
          <a:off x="8998200" y="1342080"/>
          <a:ext cx="2933280" cy="495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2" name="TextBox 2_1"/>
          <p:cNvSpPr/>
          <p:nvPr/>
        </p:nvSpPr>
        <p:spPr>
          <a:xfrm>
            <a:off x="6480000" y="1440000"/>
            <a:ext cx="1818000" cy="121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Calibri Light"/>
                <a:ea typeface="DejaVu Sans"/>
              </a:rPr>
              <a:t>2020 год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Calibri Light"/>
                <a:ea typeface="DejaVu Sans"/>
              </a:rPr>
              <a:t>57 участников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extShape 1_3"/>
          <p:cNvSpPr/>
          <p:nvPr/>
        </p:nvSpPr>
        <p:spPr>
          <a:xfrm>
            <a:off x="1943280" y="288000"/>
            <a:ext cx="10511640" cy="64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600" spc="-1" strike="noStrike">
                <a:solidFill>
                  <a:srgbClr val="000000"/>
                </a:solidFill>
                <a:latin typeface="Calibri Light"/>
                <a:ea typeface="DejaVu Sans"/>
              </a:rPr>
              <a:t>САТЕЛЛИТНЫЕ МАСТЕР-КЛАССЫ</a:t>
            </a:r>
            <a:r>
              <a:rPr b="0" lang="ru-RU" sz="3200" spc="-1" strike="noStrike">
                <a:solidFill>
                  <a:srgbClr val="000000"/>
                </a:solidFill>
                <a:latin typeface="Calibri Light"/>
                <a:ea typeface="DejaVu Sans"/>
              </a:rPr>
              <a:t> 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324" name="Picture 2_0" descr="https://sun9-37.userapi.com/impg/QckDR-OWdLU4LG6bwwroatQ8sKvYP2CSRKF3MA/SHD-6pNIwDw.jpg?size=2560x1707&amp;quality=96&amp;sign=2aef9d84e88143070ca05b6b11bca934&amp;type=album"/>
          <p:cNvPicPr/>
          <p:nvPr/>
        </p:nvPicPr>
        <p:blipFill>
          <a:blip r:embed="rId1"/>
          <a:stretch/>
        </p:blipFill>
        <p:spPr>
          <a:xfrm>
            <a:off x="4680000" y="4860000"/>
            <a:ext cx="1366920" cy="154692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st="18000" dir="5400000" blurRad="55080" rotWithShape="0">
              <a:srgbClr val="000000">
                <a:alpha val="40000"/>
              </a:srgbClr>
            </a:outerShdw>
          </a:effectLst>
        </p:spPr>
      </p:pic>
      <p:sp>
        <p:nvSpPr>
          <p:cNvPr id="325" name="CustomShape 2_2"/>
          <p:cNvSpPr/>
          <p:nvPr/>
        </p:nvSpPr>
        <p:spPr>
          <a:xfrm>
            <a:off x="180000" y="934920"/>
            <a:ext cx="11567520" cy="375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  <a:ea typeface="DejaVu Sans"/>
              </a:rPr>
              <a:t>«СОВРЕМЕННЫЕ ДАННЫЕ О SARS-COV2 И ДИАГНОСТИКА, ЛЕЧЕНИЕ И ПРОФИЛАКТИКА COVID-19 У ДЕТЕЙ» (д-р мед. наук, проф. В.Ф. Баликин)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  <a:ea typeface="DejaVu Sans"/>
              </a:rPr>
              <a:t>«ОСОБЕННОСТИ ОБЯЗАТЕЛЬНОГО МЕДИЦИНСКОГО СТРАХОВАНИЯ НА СОВРЕМЕННОМ ЭТАПЕ РОССИЙСКОГО ЗДРАВООХРАНЕНИЯ» (д-р. мед. наук, проф. Б.А. Поляков)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  <a:ea typeface="DejaVu Sans"/>
              </a:rPr>
              <a:t>«ФУНКЦИОНАЛЬНАЯ МОРФОЛОГИЯ ЛИМФАТИЧЕСКОГО РУСЛА ВНУТРЕННИХ ОРГАНОВ» (д-р мед. наук, проф. С.И. Катаев)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  <a:ea typeface="DejaVu Sans"/>
              </a:rPr>
              <a:t>«ТЕХНОЛОГИЯ WAX-UP – КАК ОДИН ИЗ САМЫХ СОВРЕМЕННЫХ МЕТОДОВ ВИЗУАЛИЗАЦИИ ОРТОПЕДИЧЕСКИХ РЕСТАВРАЦИЙ» (асс. Э.А. Колесников)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  <a:ea typeface="DejaVu Sans"/>
              </a:rPr>
              <a:t>«ХРОНИЧЕСКИЙ БОЛЕВОЙ СИНДРОМ В ПРАКТИКЕ ТЕРАПЕВТА» (канд. мед. наук Н.В. Корягина)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ru-RU" sz="1050" spc="-1" strike="noStrike">
                <a:solidFill>
                  <a:srgbClr val="000000"/>
                </a:solidFill>
                <a:latin typeface="Calibri"/>
                <a:ea typeface="DejaVu Sans"/>
              </a:rPr>
              <a:t>«ГИПОТИРЕОЗ И БЕРЕМЕННОСТЬ» (д-р мед. наук, доц. Г.А. Батрак)</a:t>
            </a:r>
            <a:endParaRPr b="0" lang="ru-RU" sz="105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ru-RU" sz="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ru-RU" sz="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50" spc="-1" strike="noStrike">
                <a:solidFill>
                  <a:srgbClr val="000000"/>
                </a:solidFill>
                <a:latin typeface="Calibri"/>
                <a:ea typeface="DejaVu Sans"/>
              </a:rPr>
              <a:t>«ТЕХНОЛОГИИ ФОРМИРОВАНИЯ ЗДОРОВОГО ОБРАЗА ЖИЗНИ» (д-р мед. наук, доц. Н.Н. Нежкина)</a:t>
            </a:r>
            <a:endParaRPr b="0" lang="ru-RU" sz="105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ru-RU" sz="1050" spc="-1" strike="noStrike">
                <a:solidFill>
                  <a:srgbClr val="000000"/>
                </a:solidFill>
                <a:latin typeface="Calibri"/>
                <a:ea typeface="DejaVu Sans"/>
              </a:rPr>
              <a:t>«ВИДЕОЭНДОСКОПИЯ В ЛЕЧЕНИИ ХИРУРГИЧЕСКИХ ЗАБОЛЕВАНИЙ» (асс. А.Ю.Соловьев )</a:t>
            </a:r>
            <a:endParaRPr b="0" lang="ru-RU" sz="105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ru-RU" sz="1050" spc="-1" strike="noStrike">
                <a:solidFill>
                  <a:srgbClr val="000000"/>
                </a:solidFill>
                <a:latin typeface="Calibri"/>
                <a:ea typeface="DejaVu Sans"/>
              </a:rPr>
              <a:t>«СОВРЕМЕННЫЕ ПОДХОДЫ К КОНСЕРВАТИВНОЙ КОРРЕКЦИИ ПРОЛАПСА ГЕНИТАЛИЙ» (д-р мед. наук А.К. Красильникова)</a:t>
            </a:r>
            <a:endParaRPr b="0" lang="ru-RU" sz="105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ru-RU" sz="105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ru-RU" sz="1050" spc="-1" strike="noStrike">
                <a:solidFill>
                  <a:srgbClr val="000000"/>
                </a:solidFill>
                <a:latin typeface="Calibri"/>
                <a:ea typeface="DejaVu Sans"/>
              </a:rPr>
              <a:t>«ПОЗИТИВНЫЕ ИНТЕРВЕНЦИИ ПСИХОТЕРАПИИ В РАБОТЕ С ПАЦИЕНТАМИ ОНКОЛОГИЧЕСКОГО ПРОФИЛЯ» (канд. пед. наук, доц. Е.В. Пчелинцева)</a:t>
            </a:r>
            <a:endParaRPr b="0" lang="ru-RU" sz="105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ru-RU" sz="105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ru-RU" sz="1050" spc="-1" strike="noStrike">
                <a:solidFill>
                  <a:srgbClr val="000000"/>
                </a:solidFill>
                <a:latin typeface="Calibri"/>
                <a:ea typeface="DejaVu Sans"/>
              </a:rPr>
              <a:t>«ДИЕТОТЕРАПИЯ ФУНКЦИОНАЛЬНЫХ РАССТРОЙСТВ ОРГАНОВ ПИЩЕВАРЕНИЯ У МЛАДЕНЦЕВ» (канд. мед. наук О.В. Кузнецова)</a:t>
            </a:r>
            <a:endParaRPr b="0" lang="ru-RU" sz="10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50" spc="-1" strike="noStrike">
              <a:latin typeface="Arial"/>
            </a:endParaRPr>
          </a:p>
        </p:txBody>
      </p:sp>
      <p:pic>
        <p:nvPicPr>
          <p:cNvPr id="326" name="Picture 2_1" descr="https://sun9-39.userapi.com/impg/T3eb0ipwABuK4-DBXGr3R_a15gMy7-r71Em_Fw/mpm2LV7f1Bo.jpg?size=2560x1707&amp;quality=96&amp;sign=e058131faf4a0e781cd1207abac59871&amp;type=album"/>
          <p:cNvPicPr/>
          <p:nvPr/>
        </p:nvPicPr>
        <p:blipFill>
          <a:blip r:embed="rId2"/>
          <a:stretch/>
        </p:blipFill>
        <p:spPr>
          <a:xfrm>
            <a:off x="1620000" y="4860000"/>
            <a:ext cx="1330920" cy="143964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st="18000" dir="5400000" blurRad="55080" rotWithShape="0">
              <a:srgbClr val="000000">
                <a:alpha val="40000"/>
              </a:srgbClr>
            </a:outerShdw>
          </a:effectLst>
        </p:spPr>
      </p:pic>
      <p:pic>
        <p:nvPicPr>
          <p:cNvPr id="327" name="Объект 5_0" descr=""/>
          <p:cNvPicPr/>
          <p:nvPr/>
        </p:nvPicPr>
        <p:blipFill>
          <a:blip r:embed="rId3"/>
          <a:srcRect l="0" t="14998" r="0" b="0"/>
          <a:stretch/>
        </p:blipFill>
        <p:spPr>
          <a:xfrm>
            <a:off x="180000" y="4860000"/>
            <a:ext cx="1259640" cy="143964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st="18000" dir="5400000" blurRad="55080" rotWithShape="0">
              <a:srgbClr val="000000">
                <a:alpha val="40000"/>
              </a:srgbClr>
            </a:outerShdw>
          </a:effectLst>
        </p:spPr>
      </p:pic>
      <p:pic>
        <p:nvPicPr>
          <p:cNvPr id="328" name="Picture 2_9" descr="https://sun9-53.userapi.com/impg/cfj2YTs1eOKK9coHTr-pBdR72ykjkQneBLvBVw/i2aLyxbN-Ag.jpg?size=1440x2160&amp;quality=96&amp;sign=fa2ae130d1e3b41aa806d14794d18f47&amp;type=album"/>
          <p:cNvPicPr/>
          <p:nvPr/>
        </p:nvPicPr>
        <p:blipFill>
          <a:blip r:embed="rId4"/>
          <a:srcRect l="0" t="18201" r="0" b="0"/>
          <a:stretch/>
        </p:blipFill>
        <p:spPr>
          <a:xfrm>
            <a:off x="7560000" y="4860000"/>
            <a:ext cx="1259640" cy="143964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st="18000" dir="5400000" blurRad="55080" rotWithShape="0">
              <a:srgbClr val="000000">
                <a:alpha val="40000"/>
              </a:srgbClr>
            </a:outerShdw>
          </a:effectLst>
        </p:spPr>
      </p:pic>
      <p:pic>
        <p:nvPicPr>
          <p:cNvPr id="329" name="Picture 2_10" descr="https://sun9-76.userapi.com/impg/NdCWjASMByOMg8U7PLA4i-Ug6ooCBDaQjVO6BQ/BF8uSzQRqbU.jpg?size=2560x1707&amp;quality=96&amp;sign=dbb5528a03286eb12bb936644a4463a1&amp;type=album"/>
          <p:cNvPicPr/>
          <p:nvPr/>
        </p:nvPicPr>
        <p:blipFill>
          <a:blip r:embed="rId5"/>
          <a:srcRect l="9177" t="0" r="0" b="0"/>
          <a:stretch/>
        </p:blipFill>
        <p:spPr>
          <a:xfrm>
            <a:off x="6300000" y="4860000"/>
            <a:ext cx="1222920" cy="143964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st="18000" dir="5400000" blurRad="55080" rotWithShape="0">
              <a:srgbClr val="000000">
                <a:alpha val="40000"/>
              </a:srgbClr>
            </a:outerShdw>
          </a:effectLst>
        </p:spPr>
      </p:pic>
      <p:pic>
        <p:nvPicPr>
          <p:cNvPr id="330" name="Picture 2_11" descr="https://sun9-49.userapi.com/impg/TsZyMLa3COEbm9rIiYt920_52ghi2Fc9NRz15A/kZlSZkzlcJw.jpg?size=1440x2160&amp;quality=96&amp;sign=8a7bc547b5e0c6cf19bfedeeffb6bf57&amp;type=album"/>
          <p:cNvPicPr/>
          <p:nvPr/>
        </p:nvPicPr>
        <p:blipFill>
          <a:blip r:embed="rId6"/>
          <a:srcRect l="11327" t="30015" r="0" b="0"/>
          <a:stretch/>
        </p:blipFill>
        <p:spPr>
          <a:xfrm>
            <a:off x="3240000" y="4860000"/>
            <a:ext cx="1186920" cy="147672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st="18000" dir="5400000" blurRad="55080" rotWithShape="0">
              <a:srgbClr val="000000">
                <a:alpha val="40000"/>
              </a:srgbClr>
            </a:outerShdw>
          </a:effectLst>
        </p:spPr>
      </p:pic>
      <p:pic>
        <p:nvPicPr>
          <p:cNvPr id="331" name="Picture 2_ 1" descr="https://sun9-18.userapi.com/impg/LOHWCb4PGYhq8lK5_MbCQgpu5SdAJBbTdukbeA/jRW2avFad9A.jpg?size=336x726&amp;quality=96&amp;sign=31bbc7328563f6abac1fc8afadc10a6b&amp;type=album"/>
          <p:cNvPicPr/>
          <p:nvPr/>
        </p:nvPicPr>
        <p:blipFill>
          <a:blip r:embed="rId7"/>
          <a:srcRect l="0" t="0" r="0" b="27180"/>
          <a:stretch/>
        </p:blipFill>
        <p:spPr>
          <a:xfrm flipH="1">
            <a:off x="10693080" y="360000"/>
            <a:ext cx="1366920" cy="174888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st="18000" dir="5400000" blurRad="55080" rotWithShape="0">
              <a:srgbClr val="000000">
                <a:alpha val="40000"/>
              </a:srgbClr>
            </a:outerShdw>
          </a:effectLst>
        </p:spPr>
      </p:pic>
      <p:pic>
        <p:nvPicPr>
          <p:cNvPr id="332" name="" descr=""/>
          <p:cNvPicPr/>
          <p:nvPr/>
        </p:nvPicPr>
        <p:blipFill>
          <a:blip r:embed="rId8"/>
          <a:stretch/>
        </p:blipFill>
        <p:spPr>
          <a:xfrm>
            <a:off x="8928720" y="4860000"/>
            <a:ext cx="1510920" cy="1439640"/>
          </a:xfrm>
          <a:prstGeom prst="rect">
            <a:avLst/>
          </a:prstGeom>
          <a:ln w="0">
            <a:noFill/>
          </a:ln>
        </p:spPr>
      </p:pic>
      <p:pic>
        <p:nvPicPr>
          <p:cNvPr id="333" name="Рисунок 4_ 2" descr=""/>
          <p:cNvPicPr/>
          <p:nvPr/>
        </p:nvPicPr>
        <p:blipFill>
          <a:blip r:embed="rId9"/>
          <a:stretch/>
        </p:blipFill>
        <p:spPr>
          <a:xfrm>
            <a:off x="10694160" y="4860000"/>
            <a:ext cx="1185480" cy="143964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st="18000" dir="5400000" blurRad="55080" rotWithShape="0">
              <a:srgbClr val="000000">
                <a:alpha val="40000"/>
              </a:srgbClr>
            </a:outerShdw>
          </a:effectLst>
        </p:spPr>
      </p:pic>
      <p:pic>
        <p:nvPicPr>
          <p:cNvPr id="334" name="Picture 2_ 2" descr="https://sun9-65.userapi.com/impg/cra3-YCxLmg99RZ3Cwc5cURxpgkKtsbUkg8fUw/PG1Xavo1k-4.jpg?size=2560x1707&amp;quality=96&amp;sign=d1c96c6b28af159a9615a5e955f72b0b&amp;type=album"/>
          <p:cNvPicPr/>
          <p:nvPr/>
        </p:nvPicPr>
        <p:blipFill>
          <a:blip r:embed="rId10"/>
          <a:stretch/>
        </p:blipFill>
        <p:spPr>
          <a:xfrm>
            <a:off x="9288720" y="2700000"/>
            <a:ext cx="1330920" cy="161964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st="18000" dir="5400000" blurRad="55080" rotWithShape="0">
              <a:srgbClr val="000000">
                <a:alpha val="40000"/>
              </a:srgbClr>
            </a:outerShdw>
          </a:effectLst>
        </p:spPr>
      </p:pic>
      <p:pic>
        <p:nvPicPr>
          <p:cNvPr id="335" name="" descr=""/>
          <p:cNvPicPr/>
          <p:nvPr/>
        </p:nvPicPr>
        <p:blipFill>
          <a:blip r:embed="rId11"/>
          <a:stretch/>
        </p:blipFill>
        <p:spPr>
          <a:xfrm>
            <a:off x="10800000" y="2700000"/>
            <a:ext cx="1223280" cy="169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Shape 1_5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br/>
            <a:br/>
            <a:endParaRPr b="0" lang="ru-RU" sz="1800" spc="-1" strike="noStrike">
              <a:latin typeface="Arial"/>
            </a:endParaRPr>
          </a:p>
        </p:txBody>
      </p:sp>
      <p:pic>
        <p:nvPicPr>
          <p:cNvPr id="337" name="Объект 6_1" descr=""/>
          <p:cNvPicPr/>
          <p:nvPr/>
        </p:nvPicPr>
        <p:blipFill>
          <a:blip r:embed="rId1"/>
          <a:stretch/>
        </p:blipFill>
        <p:spPr>
          <a:xfrm>
            <a:off x="659520" y="1989000"/>
            <a:ext cx="1680120" cy="197064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st="18000" dir="5400000" blurRad="55080" rotWithShape="0">
              <a:srgbClr val="000000">
                <a:alpha val="40000"/>
              </a:srgbClr>
            </a:outerShdw>
          </a:effectLst>
        </p:spPr>
      </p:pic>
      <p:pic>
        <p:nvPicPr>
          <p:cNvPr id="338" name="Объект 7_2" descr=""/>
          <p:cNvPicPr/>
          <p:nvPr/>
        </p:nvPicPr>
        <p:blipFill>
          <a:blip r:embed="rId2"/>
          <a:stretch/>
        </p:blipFill>
        <p:spPr>
          <a:xfrm>
            <a:off x="9747720" y="1989000"/>
            <a:ext cx="1591920" cy="197064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st="18000" dir="5400000" blurRad="55080" rotWithShape="0">
              <a:srgbClr val="000000">
                <a:alpha val="40000"/>
              </a:srgbClr>
            </a:outerShdw>
          </a:effectLst>
        </p:spPr>
      </p:pic>
      <p:sp>
        <p:nvSpPr>
          <p:cNvPr id="339" name="TextShape 2_2"/>
          <p:cNvSpPr/>
          <p:nvPr/>
        </p:nvSpPr>
        <p:spPr>
          <a:xfrm>
            <a:off x="144000" y="144000"/>
            <a:ext cx="12642840" cy="129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000000"/>
                </a:solidFill>
                <a:latin typeface="Calibri Light"/>
                <a:ea typeface="DejaVu Sans"/>
              </a:rPr>
              <a:t>Круглый стол “История ИГМИ-ИвГМА” </a:t>
            </a:r>
            <a:br/>
            <a:r>
              <a:rPr b="1" lang="ru-RU" sz="3600" spc="-1" strike="noStrike">
                <a:solidFill>
                  <a:srgbClr val="000000"/>
                </a:solidFill>
                <a:latin typeface="Calibri Light"/>
                <a:ea typeface="DejaVu Sans"/>
              </a:rPr>
              <a:t>модератор: к.м.н., доцент Кашманова Г.Н.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340" name="Объект 7_ 1" descr=""/>
          <p:cNvPicPr/>
          <p:nvPr/>
        </p:nvPicPr>
        <p:blipFill>
          <a:blip r:embed="rId3"/>
          <a:stretch/>
        </p:blipFill>
        <p:spPr>
          <a:xfrm>
            <a:off x="2700000" y="3960000"/>
            <a:ext cx="1619640" cy="197964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st="18000" dir="5400000" blurRad="55080" rotWithShape="0">
              <a:srgbClr val="000000">
                <a:alpha val="40000"/>
              </a:srgbClr>
            </a:outerShdw>
          </a:effectLst>
        </p:spPr>
      </p:pic>
      <p:pic>
        <p:nvPicPr>
          <p:cNvPr id="341" name="Рисунок 8_ 1" descr=""/>
          <p:cNvPicPr/>
          <p:nvPr/>
        </p:nvPicPr>
        <p:blipFill>
          <a:blip r:embed="rId4"/>
          <a:srcRect l="0" t="0" r="0" b="18396"/>
          <a:stretch/>
        </p:blipFill>
        <p:spPr>
          <a:xfrm>
            <a:off x="5220000" y="1952640"/>
            <a:ext cx="1619640" cy="200700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st="18000" dir="5400000" blurRad="55080" rotWithShape="0">
              <a:srgbClr val="000000">
                <a:alpha val="40000"/>
              </a:srgbClr>
            </a:outerShdw>
          </a:effectLst>
        </p:spPr>
      </p:pic>
      <p:pic>
        <p:nvPicPr>
          <p:cNvPr id="342" name="Рисунок 9_ 1" descr=""/>
          <p:cNvPicPr/>
          <p:nvPr/>
        </p:nvPicPr>
        <p:blipFill>
          <a:blip r:embed="rId5"/>
          <a:srcRect l="1825" t="0" r="13151" b="16587"/>
          <a:stretch/>
        </p:blipFill>
        <p:spPr>
          <a:xfrm>
            <a:off x="7629120" y="3780000"/>
            <a:ext cx="1730520" cy="197964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st="18000" dir="5400000" blurRad="55080" rotWithShape="0">
              <a:srgbClr val="000000">
                <a:alpha val="40000"/>
              </a:srgbClr>
            </a:outerShdw>
          </a:effectLst>
        </p:spPr>
      </p:pic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5" name="PlaceHolder 3"/>
          <p:cNvSpPr>
            <a:spLocks noGrp="1"/>
          </p:cNvSpPr>
          <p:nvPr>
            <p:ph/>
          </p:nvPr>
        </p:nvSpPr>
        <p:spPr>
          <a:xfrm>
            <a:off x="3341520" y="720000"/>
            <a:ext cx="3498120" cy="467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Научные руководители докладов:</a:t>
            </a:r>
            <a:endParaRPr b="0" lang="ru-RU" sz="20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к.п.н., доц. Корягина И.И.</a:t>
            </a:r>
            <a:endParaRPr b="0" lang="ru-RU" sz="20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д.м.н., доц. Нежкина Н.Н.</a:t>
            </a:r>
            <a:endParaRPr b="0" lang="ru-RU" sz="20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к.м.н. Жабурина М.В.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46" name="" descr=""/>
          <p:cNvPicPr/>
          <p:nvPr/>
        </p:nvPicPr>
        <p:blipFill>
          <a:blip r:embed="rId1"/>
          <a:stretch/>
        </p:blipFill>
        <p:spPr>
          <a:xfrm>
            <a:off x="6432120" y="180000"/>
            <a:ext cx="5759640" cy="5939640"/>
          </a:xfrm>
          <a:prstGeom prst="rect">
            <a:avLst/>
          </a:prstGeom>
          <a:ln w="0">
            <a:noFill/>
          </a:ln>
        </p:spPr>
      </p:pic>
      <p:pic>
        <p:nvPicPr>
          <p:cNvPr id="347" name="" descr=""/>
          <p:cNvPicPr/>
          <p:nvPr/>
        </p:nvPicPr>
        <p:blipFill>
          <a:blip r:embed="rId2"/>
          <a:stretch/>
        </p:blipFill>
        <p:spPr>
          <a:xfrm>
            <a:off x="354240" y="365040"/>
            <a:ext cx="2885400" cy="557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7380000" y="90000"/>
            <a:ext cx="4499640" cy="56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latin typeface="Arial"/>
              </a:rPr>
              <a:t>Кафедра химии, физики, математики</a:t>
            </a:r>
            <a:br/>
            <a:br/>
            <a:r>
              <a:rPr b="0" lang="ru-RU" sz="3200" spc="-1" strike="noStrike">
                <a:latin typeface="Arial"/>
              </a:rPr>
              <a:t>Кафедра анатомии, топографической анатомии</a:t>
            </a:r>
            <a:br/>
            <a:br/>
            <a:r>
              <a:rPr b="0" lang="ru-RU" sz="3200" spc="-1" strike="noStrike">
                <a:latin typeface="Arial"/>
              </a:rPr>
              <a:t>Кафедра биологии</a:t>
            </a:r>
            <a:br/>
            <a:br/>
            <a:r>
              <a:rPr b="0" lang="ru-RU" sz="3200" spc="-1" strike="noStrike">
                <a:latin typeface="Arial"/>
              </a:rPr>
              <a:t>Совет НОСМУ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/>
          </p:nvPr>
        </p:nvSpPr>
        <p:spPr>
          <a:xfrm>
            <a:off x="346716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pic>
        <p:nvPicPr>
          <p:cNvPr id="351" name="" descr=""/>
          <p:cNvPicPr/>
          <p:nvPr/>
        </p:nvPicPr>
        <p:blipFill>
          <a:blip r:embed="rId1"/>
          <a:stretch/>
        </p:blipFill>
        <p:spPr>
          <a:xfrm>
            <a:off x="360000" y="-197640"/>
            <a:ext cx="685728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4860000" y="90000"/>
            <a:ext cx="7200000" cy="584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just">
              <a:lnSpc>
                <a:spcPct val="100000"/>
              </a:lnSpc>
            </a:pPr>
            <a:r>
              <a:rPr b="0" lang="ru-RU" sz="2000" spc="-1" strike="noStrike">
                <a:latin typeface="Arial"/>
                <a:ea typeface="Noto Sans CJK SC"/>
              </a:rPr>
              <a:t>заведующий кафедрой гистологии, эмбриологии, цитологии,</a:t>
            </a:r>
            <a:br/>
            <a:r>
              <a:rPr b="0" lang="ru-RU" sz="2000" spc="-1" strike="noStrike">
                <a:latin typeface="Arial"/>
                <a:ea typeface="Noto Sans CJK SC"/>
              </a:rPr>
              <a:t>доктор медицинских наук, доцент  </a:t>
            </a:r>
            <a:r>
              <a:rPr b="1" lang="ru-RU" sz="2000" spc="-1" strike="noStrike">
                <a:latin typeface="Arial"/>
                <a:ea typeface="Noto Sans CJK SC"/>
              </a:rPr>
              <a:t>С.В. Диндяев</a:t>
            </a:r>
            <a:br/>
            <a:br/>
            <a:r>
              <a:rPr b="0" lang="ru-RU" sz="2000" spc="-1" strike="noStrike">
                <a:latin typeface="Arial"/>
                <a:ea typeface="Noto Sans CJK SC"/>
              </a:rPr>
              <a:t>мастер-класс «Методика написания и представления реферативно-аналитической работы»</a:t>
            </a:r>
            <a:br/>
            <a:br/>
            <a:br/>
            <a:r>
              <a:rPr b="0" lang="ru-RU" sz="2000" spc="-1" strike="noStrike">
                <a:latin typeface="Arial"/>
                <a:ea typeface="Noto Sans CJK SC"/>
              </a:rPr>
              <a:t>заведующая кафедрой поликлинической терапии и эндокринологии, </a:t>
            </a:r>
            <a:br/>
            <a:r>
              <a:rPr b="0" lang="ru-RU" sz="2000" spc="-1" strike="noStrike">
                <a:latin typeface="Arial"/>
                <a:ea typeface="Noto Sans CJK SC"/>
              </a:rPr>
              <a:t>доктор медицинских наук, доцент </a:t>
            </a:r>
            <a:r>
              <a:rPr b="1" lang="ru-RU" sz="2000" spc="-1" strike="noStrike">
                <a:latin typeface="Arial"/>
                <a:ea typeface="Noto Sans CJK SC"/>
              </a:rPr>
              <a:t>С.Е. Ушакова</a:t>
            </a:r>
            <a:br/>
            <a:br/>
            <a:r>
              <a:rPr b="0" lang="ru-RU" sz="2000" spc="-1" strike="noStrike">
                <a:latin typeface="Arial"/>
                <a:ea typeface="Noto Sans CJK SC"/>
              </a:rPr>
              <a:t>мастер-класс «Алгоритм обследования геронтологического больного»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pic>
        <p:nvPicPr>
          <p:cNvPr id="354" name="" descr=""/>
          <p:cNvPicPr/>
          <p:nvPr/>
        </p:nvPicPr>
        <p:blipFill>
          <a:blip r:embed="rId1"/>
          <a:stretch/>
        </p:blipFill>
        <p:spPr>
          <a:xfrm>
            <a:off x="900000" y="-180000"/>
            <a:ext cx="340416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" descr=""/>
          <p:cNvPicPr/>
          <p:nvPr/>
        </p:nvPicPr>
        <p:blipFill>
          <a:blip r:embed="rId1"/>
          <a:stretch/>
        </p:blipFill>
        <p:spPr>
          <a:xfrm>
            <a:off x="0" y="-17640"/>
            <a:ext cx="7199640" cy="7397280"/>
          </a:xfrm>
          <a:prstGeom prst="rect">
            <a:avLst/>
          </a:prstGeom>
          <a:ln w="0">
            <a:noFill/>
          </a:ln>
        </p:spPr>
      </p:pic>
      <p:pic>
        <p:nvPicPr>
          <p:cNvPr id="356" name="" descr=""/>
          <p:cNvPicPr/>
          <p:nvPr/>
        </p:nvPicPr>
        <p:blipFill>
          <a:blip r:embed="rId2"/>
          <a:stretch/>
        </p:blipFill>
        <p:spPr>
          <a:xfrm>
            <a:off x="6480000" y="2700000"/>
            <a:ext cx="2879640" cy="3779640"/>
          </a:xfrm>
          <a:prstGeom prst="rect">
            <a:avLst/>
          </a:prstGeom>
          <a:ln w="0">
            <a:noFill/>
          </a:ln>
        </p:spPr>
      </p:pic>
      <p:pic>
        <p:nvPicPr>
          <p:cNvPr id="357" name="" descr=""/>
          <p:cNvPicPr/>
          <p:nvPr/>
        </p:nvPicPr>
        <p:blipFill>
          <a:blip r:embed="rId3"/>
          <a:stretch/>
        </p:blipFill>
        <p:spPr>
          <a:xfrm>
            <a:off x="9360000" y="2700000"/>
            <a:ext cx="2519640" cy="3779640"/>
          </a:xfrm>
          <a:prstGeom prst="rect">
            <a:avLst/>
          </a:prstGeom>
          <a:ln w="0">
            <a:noFill/>
          </a:ln>
        </p:spPr>
      </p:pic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6840000" y="105120"/>
            <a:ext cx="4679640" cy="2594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30000"/>
              </a:lnSpc>
            </a:pPr>
            <a:r>
              <a:rPr b="1" lang="ru-RU" sz="1400" spc="-1" strike="noStrike">
                <a:solidFill>
                  <a:srgbClr val="333333"/>
                </a:solidFill>
                <a:latin typeface="Open Sans;Arial"/>
                <a:ea typeface="Calibri"/>
              </a:rPr>
              <a:t>экспертами на кинопоказах выступили </a:t>
            </a:r>
            <a:br/>
            <a:r>
              <a:rPr b="1" lang="ru-RU" sz="1400" spc="-1" strike="noStrike">
                <a:solidFill>
                  <a:srgbClr val="333333"/>
                </a:solidFill>
                <a:latin typeface="Open Sans;Arial"/>
                <a:ea typeface="Calibri"/>
              </a:rPr>
              <a:t>д.м.н, проф. Худяков А.В., </a:t>
            </a:r>
            <a:br/>
            <a:r>
              <a:rPr b="1" lang="ru-RU" sz="1400" spc="-1" strike="noStrike">
                <a:solidFill>
                  <a:srgbClr val="333333"/>
                </a:solidFill>
                <a:latin typeface="Open Sans;Arial"/>
                <a:ea typeface="Calibri"/>
              </a:rPr>
              <a:t>к.б.н., доц. Холмогорская О.В., </a:t>
            </a:r>
            <a:br/>
            <a:r>
              <a:rPr b="1" lang="ru-RU" sz="1400" spc="-1" strike="noStrike">
                <a:solidFill>
                  <a:srgbClr val="333333"/>
                </a:solidFill>
                <a:latin typeface="Open Sans;Arial"/>
                <a:ea typeface="Calibri"/>
              </a:rPr>
              <a:t>к.м.н., доц. Жабурина М.В., </a:t>
            </a:r>
            <a:br/>
            <a:r>
              <a:rPr b="1" lang="ru-RU" sz="1400" spc="-1" strike="noStrike">
                <a:solidFill>
                  <a:srgbClr val="333333"/>
                </a:solidFill>
                <a:latin typeface="Open Sans;Arial"/>
                <a:ea typeface="Calibri"/>
              </a:rPr>
              <a:t>к.м.н. доц. Марковнин В.Р.,</a:t>
            </a:r>
            <a:br/>
            <a:r>
              <a:rPr b="1" lang="ru-RU" sz="1400" spc="-1" strike="noStrike">
                <a:solidFill>
                  <a:srgbClr val="333333"/>
                </a:solidFill>
                <a:latin typeface="Open Sans;Arial"/>
                <a:ea typeface="Calibri"/>
              </a:rPr>
              <a:t> асс. Фролова Д.Е., </a:t>
            </a:r>
            <a:br/>
            <a:r>
              <a:rPr b="1" lang="ru-RU" sz="1400" spc="-1" strike="noStrike">
                <a:solidFill>
                  <a:srgbClr val="333333"/>
                </a:solidFill>
                <a:latin typeface="Open Sans;Arial"/>
                <a:ea typeface="Calibri"/>
              </a:rPr>
              <a:t>асс. Блинова К.А. 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/>
          </p:nvPr>
        </p:nvSpPr>
        <p:spPr>
          <a:xfrm>
            <a:off x="3467160" y="540000"/>
            <a:ext cx="5532480" cy="563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00000"/>
              </a:lnSpc>
              <a:spcBef>
                <a:spcPts val="1417"/>
              </a:spcBef>
            </a:pPr>
            <a:endParaRPr b="0" lang="ru-RU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проведено 9 научных конференций, </a:t>
            </a:r>
            <a:endParaRPr b="0" lang="ru-RU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в том числе 4 с международным участием</a:t>
            </a:r>
            <a:endParaRPr b="0" lang="ru-RU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количество призеров конференций - 67</a:t>
            </a:r>
            <a:endParaRPr b="0" lang="ru-RU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количество публикаций -  362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360" name="" descr=""/>
          <p:cNvPicPr/>
          <p:nvPr/>
        </p:nvPicPr>
        <p:blipFill>
          <a:blip r:embed="rId1"/>
          <a:stretch/>
        </p:blipFill>
        <p:spPr>
          <a:xfrm>
            <a:off x="212400" y="1260000"/>
            <a:ext cx="2847240" cy="4796640"/>
          </a:xfrm>
          <a:prstGeom prst="rect">
            <a:avLst/>
          </a:prstGeom>
          <a:ln w="0">
            <a:noFill/>
          </a:ln>
        </p:spPr>
      </p:pic>
      <p:pic>
        <p:nvPicPr>
          <p:cNvPr id="361" name="" descr=""/>
          <p:cNvPicPr/>
          <p:nvPr/>
        </p:nvPicPr>
        <p:blipFill>
          <a:blip r:embed="rId2"/>
          <a:stretch/>
        </p:blipFill>
        <p:spPr>
          <a:xfrm>
            <a:off x="9358560" y="783000"/>
            <a:ext cx="2701080" cy="515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/>
          </p:nvPr>
        </p:nvSpPr>
        <p:spPr>
          <a:xfrm>
            <a:off x="346716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pic>
        <p:nvPicPr>
          <p:cNvPr id="363" name="" descr=""/>
          <p:cNvPicPr/>
          <p:nvPr/>
        </p:nvPicPr>
        <p:blipFill>
          <a:blip r:embed="rId1"/>
          <a:stretch/>
        </p:blipFill>
        <p:spPr>
          <a:xfrm>
            <a:off x="1782360" y="0"/>
            <a:ext cx="8117280" cy="71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" descr=""/>
          <p:cNvPicPr/>
          <p:nvPr/>
        </p:nvPicPr>
        <p:blipFill>
          <a:blip r:embed="rId1"/>
          <a:stretch/>
        </p:blipFill>
        <p:spPr>
          <a:xfrm>
            <a:off x="8460000" y="415080"/>
            <a:ext cx="3599280" cy="6064560"/>
          </a:xfrm>
          <a:prstGeom prst="rect">
            <a:avLst/>
          </a:prstGeom>
          <a:ln w="0">
            <a:noFill/>
          </a:ln>
        </p:spPr>
      </p:pic>
      <p:pic>
        <p:nvPicPr>
          <p:cNvPr id="279" name="" descr=""/>
          <p:cNvPicPr/>
          <p:nvPr/>
        </p:nvPicPr>
        <p:blipFill>
          <a:blip r:embed="rId2"/>
          <a:stretch/>
        </p:blipFill>
        <p:spPr>
          <a:xfrm>
            <a:off x="720000" y="342360"/>
            <a:ext cx="701964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8280000" y="316440"/>
            <a:ext cx="3959640" cy="562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ru-RU" sz="2600" spc="-1" strike="noStrike">
                <a:latin typeface="Arial"/>
              </a:rPr>
              <a:t>ст. 6 курса леч. ф-та</a:t>
            </a:r>
            <a:br/>
            <a:r>
              <a:rPr b="0" lang="ru-RU" sz="2600" spc="-1" strike="noStrike">
                <a:latin typeface="Arial"/>
              </a:rPr>
              <a:t> Холикова А.А.</a:t>
            </a:r>
            <a:br/>
            <a:br/>
            <a:r>
              <a:rPr b="0" lang="ru-RU" sz="2600" spc="-1" strike="noStrike">
                <a:latin typeface="Arial"/>
              </a:rPr>
              <a:t>асп. Смирнова Д.В.</a:t>
            </a:r>
            <a:br/>
            <a:br/>
            <a:r>
              <a:rPr b="0" lang="ru-RU" sz="2600" spc="-1" strike="noStrike">
                <a:latin typeface="Arial"/>
              </a:rPr>
              <a:t>к.м.н. Батрак Н.В.</a:t>
            </a:r>
            <a:endParaRPr b="0" lang="ru-RU" sz="2600" spc="-1" strike="noStrike">
              <a:latin typeface="Arial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/>
          </p:nvPr>
        </p:nvSpPr>
        <p:spPr>
          <a:xfrm>
            <a:off x="346716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pic>
        <p:nvPicPr>
          <p:cNvPr id="367" name="" descr=""/>
          <p:cNvPicPr/>
          <p:nvPr/>
        </p:nvPicPr>
        <p:blipFill>
          <a:blip r:embed="rId1"/>
          <a:stretch/>
        </p:blipFill>
        <p:spPr>
          <a:xfrm>
            <a:off x="360000" y="-17640"/>
            <a:ext cx="791964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3960000" y="343800"/>
            <a:ext cx="4320000" cy="5166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2000" spc="-1" strike="noStrike">
                <a:latin typeface="Arial"/>
                <a:ea typeface="Noto Sans CJK SC"/>
              </a:rPr>
              <a:t>Волковская А.Н.</a:t>
            </a:r>
            <a:br/>
            <a:r>
              <a:rPr b="0" lang="ru-RU" sz="2000" spc="-1" strike="noStrike">
                <a:latin typeface="Arial"/>
                <a:ea typeface="Noto Sans CJK SC"/>
              </a:rPr>
              <a:t> Бендин Д.С.</a:t>
            </a:r>
            <a:br/>
            <a:br/>
            <a:r>
              <a:rPr b="0" lang="ru-RU" sz="2000" spc="-1" strike="noStrike">
                <a:latin typeface="Arial"/>
                <a:ea typeface="Noto Sans CJK SC"/>
              </a:rPr>
              <a:t>  «Здоровый образ жизни студентов медицинского вуза и пандемия COVID-19» </a:t>
            </a:r>
            <a:br/>
            <a:br/>
            <a:r>
              <a:rPr b="0" lang="ru-RU" sz="2000" spc="-1" strike="noStrike">
                <a:latin typeface="Arial"/>
                <a:ea typeface="Noto Sans CJK SC"/>
              </a:rPr>
              <a:t>Научные руководители: </a:t>
            </a:r>
            <a:br/>
            <a:r>
              <a:rPr b="0" lang="ru-RU" sz="2000" spc="-1" strike="noStrike">
                <a:latin typeface="Arial"/>
                <a:ea typeface="Noto Sans CJK SC"/>
              </a:rPr>
              <a:t>д.м.н.,  Нежкина Н. Н.,</a:t>
            </a:r>
            <a:br/>
            <a:r>
              <a:rPr b="0" lang="ru-RU" sz="2000" spc="-1" strike="noStrike">
                <a:latin typeface="Arial"/>
                <a:ea typeface="Noto Sans CJK SC"/>
              </a:rPr>
              <a:t> д.м.н., профессор Кулигин О.В. (</a:t>
            </a:r>
            <a:r>
              <a:rPr b="0" lang="ru-RU" sz="2000" spc="-1" strike="noStrike">
                <a:latin typeface="Arial"/>
                <a:ea typeface="Noto Sans CJK SC"/>
              </a:rPr>
              <a:t>кафедра физической культуры)</a:t>
            </a:r>
            <a:br/>
            <a:br/>
            <a:r>
              <a:rPr b="0" lang="ru-RU" sz="2000" spc="-1" strike="noStrike">
                <a:latin typeface="Arial"/>
                <a:ea typeface="Noto Sans CJK SC"/>
              </a:rPr>
              <a:t> к.м.н. </a:t>
            </a:r>
            <a:r>
              <a:rPr b="0" lang="ru-RU" sz="2000" spc="-1" strike="noStrike">
                <a:latin typeface="Arial"/>
              </a:rPr>
              <a:t>Жабурина М.В. (</a:t>
            </a:r>
            <a:r>
              <a:rPr b="0" lang="ru-RU" sz="2000" spc="-1" strike="noStrike">
                <a:latin typeface="Arial"/>
              </a:rPr>
              <a:t>кафедра оториноларингологии и офтальмологии)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69" name="" descr=""/>
          <p:cNvPicPr/>
          <p:nvPr/>
        </p:nvPicPr>
        <p:blipFill>
          <a:blip r:embed="rId1"/>
          <a:stretch/>
        </p:blipFill>
        <p:spPr>
          <a:xfrm>
            <a:off x="8687880" y="1001880"/>
            <a:ext cx="3552120" cy="4398120"/>
          </a:xfrm>
          <a:prstGeom prst="rect">
            <a:avLst/>
          </a:prstGeom>
          <a:ln w="0">
            <a:noFill/>
          </a:ln>
        </p:spPr>
      </p:pic>
      <p:pic>
        <p:nvPicPr>
          <p:cNvPr id="370" name="" descr=""/>
          <p:cNvPicPr/>
          <p:nvPr/>
        </p:nvPicPr>
        <p:blipFill>
          <a:blip r:embed="rId2"/>
          <a:stretch/>
        </p:blipFill>
        <p:spPr>
          <a:xfrm>
            <a:off x="360000" y="-377640"/>
            <a:ext cx="34045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838080" y="-81720"/>
            <a:ext cx="10514520" cy="5121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2600" spc="-1" strike="noStrike">
                <a:latin typeface="Arial"/>
              </a:rPr>
              <a:t>Студентка Добродеева В.Ю. - финалистка регионального этапа молодежного научно-инновационного конкурса программы «УМНИК» Фонда содействия инновациям</a:t>
            </a:r>
            <a:br/>
            <a:br/>
            <a:r>
              <a:rPr b="0" lang="ru-RU" sz="2600" spc="-1" strike="noStrike">
                <a:latin typeface="Arial"/>
              </a:rPr>
              <a:t>Разработка методики выработки двигательного навыка у пациентов с центральным парезом конечности при церебральной патологии</a:t>
            </a:r>
            <a:br/>
            <a:br/>
            <a:r>
              <a:rPr b="0" lang="ru-RU" sz="2600" spc="-1" strike="noStrike">
                <a:latin typeface="Arial"/>
              </a:rPr>
              <a:t>Научный руководитель д.м.н., профессор Ястребцева И.П.</a:t>
            </a:r>
            <a:endParaRPr b="0" lang="ru-RU" sz="2600" spc="-1" strike="noStrike">
              <a:latin typeface="Arial"/>
            </a:endParaRPr>
          </a:p>
        </p:txBody>
      </p:sp>
      <p:pic>
        <p:nvPicPr>
          <p:cNvPr id="372" name="" descr=""/>
          <p:cNvPicPr/>
          <p:nvPr/>
        </p:nvPicPr>
        <p:blipFill>
          <a:blip r:embed="rId1"/>
          <a:stretch/>
        </p:blipFill>
        <p:spPr>
          <a:xfrm>
            <a:off x="180000" y="4151520"/>
            <a:ext cx="1800000" cy="1968480"/>
          </a:xfrm>
          <a:prstGeom prst="rect">
            <a:avLst/>
          </a:prstGeom>
          <a:ln w="0">
            <a:noFill/>
          </a:ln>
        </p:spPr>
      </p:pic>
      <p:pic>
        <p:nvPicPr>
          <p:cNvPr id="373" name="" descr=""/>
          <p:cNvPicPr/>
          <p:nvPr/>
        </p:nvPicPr>
        <p:blipFill>
          <a:blip r:embed="rId2"/>
          <a:stretch/>
        </p:blipFill>
        <p:spPr>
          <a:xfrm>
            <a:off x="7920000" y="4140000"/>
            <a:ext cx="2340000" cy="198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/>
          </p:nvPr>
        </p:nvSpPr>
        <p:spPr>
          <a:xfrm>
            <a:off x="83808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pic>
        <p:nvPicPr>
          <p:cNvPr id="375" name="" descr=""/>
          <p:cNvPicPr/>
          <p:nvPr/>
        </p:nvPicPr>
        <p:blipFill>
          <a:blip r:embed="rId1"/>
          <a:stretch/>
        </p:blipFill>
        <p:spPr>
          <a:xfrm>
            <a:off x="371520" y="162360"/>
            <a:ext cx="3408120" cy="6857280"/>
          </a:xfrm>
          <a:prstGeom prst="rect">
            <a:avLst/>
          </a:prstGeom>
          <a:ln w="0">
            <a:noFill/>
          </a:ln>
        </p:spPr>
      </p:pic>
      <p:pic>
        <p:nvPicPr>
          <p:cNvPr id="376" name="" descr=""/>
          <p:cNvPicPr/>
          <p:nvPr/>
        </p:nvPicPr>
        <p:blipFill>
          <a:blip r:embed="rId2"/>
          <a:stretch/>
        </p:blipFill>
        <p:spPr>
          <a:xfrm>
            <a:off x="7740000" y="2322360"/>
            <a:ext cx="2339640" cy="4337280"/>
          </a:xfrm>
          <a:prstGeom prst="rect">
            <a:avLst/>
          </a:prstGeom>
          <a:ln w="0">
            <a:noFill/>
          </a:ln>
        </p:spPr>
      </p:pic>
      <p:sp>
        <p:nvSpPr>
          <p:cNvPr id="377" name="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8" name="" descr=""/>
          <p:cNvPicPr/>
          <p:nvPr/>
        </p:nvPicPr>
        <p:blipFill>
          <a:blip r:embed="rId3"/>
          <a:stretch/>
        </p:blipFill>
        <p:spPr>
          <a:xfrm>
            <a:off x="5940000" y="0"/>
            <a:ext cx="3059640" cy="2184480"/>
          </a:xfrm>
          <a:prstGeom prst="rect">
            <a:avLst/>
          </a:prstGeom>
          <a:ln w="0">
            <a:noFill/>
          </a:ln>
        </p:spPr>
      </p:pic>
      <p:pic>
        <p:nvPicPr>
          <p:cNvPr id="379" name="" descr=""/>
          <p:cNvPicPr/>
          <p:nvPr/>
        </p:nvPicPr>
        <p:blipFill>
          <a:blip r:embed="rId4"/>
          <a:stretch/>
        </p:blipFill>
        <p:spPr>
          <a:xfrm>
            <a:off x="8952120" y="0"/>
            <a:ext cx="3239640" cy="2339640"/>
          </a:xfrm>
          <a:prstGeom prst="rect">
            <a:avLst/>
          </a:prstGeom>
          <a:ln w="0">
            <a:noFill/>
          </a:ln>
        </p:spPr>
      </p:pic>
      <p:pic>
        <p:nvPicPr>
          <p:cNvPr id="380" name="" descr=""/>
          <p:cNvPicPr/>
          <p:nvPr/>
        </p:nvPicPr>
        <p:blipFill>
          <a:blip r:embed="rId5"/>
          <a:stretch/>
        </p:blipFill>
        <p:spPr>
          <a:xfrm>
            <a:off x="3780000" y="162360"/>
            <a:ext cx="2159640" cy="3599640"/>
          </a:xfrm>
          <a:prstGeom prst="rect">
            <a:avLst/>
          </a:prstGeom>
          <a:ln w="0">
            <a:noFill/>
          </a:ln>
        </p:spPr>
      </p:pic>
      <p:pic>
        <p:nvPicPr>
          <p:cNvPr id="381" name="" descr=""/>
          <p:cNvPicPr/>
          <p:nvPr/>
        </p:nvPicPr>
        <p:blipFill>
          <a:blip r:embed="rId6"/>
          <a:stretch/>
        </p:blipFill>
        <p:spPr>
          <a:xfrm>
            <a:off x="10080000" y="2520000"/>
            <a:ext cx="2159640" cy="3617280"/>
          </a:xfrm>
          <a:prstGeom prst="rect">
            <a:avLst/>
          </a:prstGeom>
          <a:ln w="0">
            <a:noFill/>
          </a:ln>
        </p:spPr>
      </p:pic>
      <p:pic>
        <p:nvPicPr>
          <p:cNvPr id="382" name="" descr=""/>
          <p:cNvPicPr/>
          <p:nvPr/>
        </p:nvPicPr>
        <p:blipFill>
          <a:blip r:embed="rId7"/>
          <a:stretch/>
        </p:blipFill>
        <p:spPr>
          <a:xfrm>
            <a:off x="3845160" y="3960000"/>
            <a:ext cx="3894480" cy="25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" descr=""/>
          <p:cNvPicPr/>
          <p:nvPr/>
        </p:nvPicPr>
        <p:blipFill>
          <a:blip r:embed="rId1"/>
          <a:stretch/>
        </p:blipFill>
        <p:spPr>
          <a:xfrm>
            <a:off x="0" y="162360"/>
            <a:ext cx="6857280" cy="6857280"/>
          </a:xfrm>
          <a:prstGeom prst="rect">
            <a:avLst/>
          </a:prstGeom>
          <a:ln w="0">
            <a:noFill/>
          </a:ln>
        </p:spPr>
      </p:pic>
      <p:pic>
        <p:nvPicPr>
          <p:cNvPr id="384" name="" descr=""/>
          <p:cNvPicPr/>
          <p:nvPr/>
        </p:nvPicPr>
        <p:blipFill>
          <a:blip r:embed="rId2"/>
          <a:stretch/>
        </p:blipFill>
        <p:spPr>
          <a:xfrm rot="12000">
            <a:off x="10617120" y="4676400"/>
            <a:ext cx="1619640" cy="1619640"/>
          </a:xfrm>
          <a:prstGeom prst="rect">
            <a:avLst/>
          </a:prstGeom>
          <a:ln w="0">
            <a:noFill/>
          </a:ln>
        </p:spPr>
      </p:pic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 rot="1800">
            <a:off x="6300000" y="360000"/>
            <a:ext cx="5579640" cy="745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br/>
            <a:br/>
            <a:r>
              <a:rPr b="1" lang="ru-RU" sz="1600" spc="-1" strike="noStrike">
                <a:latin typeface="Arial"/>
              </a:rPr>
              <a:t>принимали участие 4 команды под руководством</a:t>
            </a:r>
            <a:br/>
            <a:r>
              <a:rPr b="1" lang="ru-RU" sz="1600" spc="-1" strike="noStrike">
                <a:latin typeface="Arial"/>
              </a:rPr>
              <a:t> </a:t>
            </a:r>
            <a:br/>
            <a:r>
              <a:rPr b="1" lang="ru-RU" sz="1600" spc="-1" strike="noStrike">
                <a:latin typeface="Arial"/>
              </a:rPr>
              <a:t>д.м.н., доц. Ушаковой С.Е. «AVDoctor»</a:t>
            </a:r>
            <a:br/>
            <a:br/>
            <a:r>
              <a:rPr b="1" lang="ru-RU" sz="1600" spc="-1" strike="noStrike">
                <a:latin typeface="Arial"/>
              </a:rPr>
              <a:t>д.м.н., проф. Ястребцевой И.П. «Постинсультная реабилитация»</a:t>
            </a:r>
            <a:br/>
            <a:br/>
            <a:r>
              <a:rPr b="1" lang="ru-RU" sz="1600" spc="-1" strike="noStrike">
                <a:latin typeface="Arial"/>
              </a:rPr>
              <a:t>к.м.н. Жабуриной М.В. «НасморкаНет»</a:t>
            </a:r>
            <a:br/>
            <a:r>
              <a:rPr b="1" lang="ru-RU" sz="1600" spc="-1" strike="noStrike">
                <a:latin typeface="Arial"/>
              </a:rPr>
              <a:t>преп. Парфёнова А.С.</a:t>
            </a:r>
            <a:br/>
            <a:br/>
            <a:r>
              <a:rPr b="0" lang="ru-RU" sz="1600" spc="-1" strike="noStrike">
                <a:latin typeface="Arial"/>
              </a:rPr>
              <a:t>Студенты и молодые ученые, которые приняли активное участие в работе программы:</a:t>
            </a:r>
            <a:br/>
            <a:r>
              <a:rPr b="0" lang="ru-RU" sz="1300" spc="-1" strike="noStrike">
                <a:latin typeface="Arial"/>
              </a:rPr>
              <a:t>Добродеева Валентина Юрьевна, </a:t>
            </a:r>
            <a:br/>
            <a:r>
              <a:rPr b="0" lang="ru-RU" sz="1300" spc="-1" strike="noStrike">
                <a:latin typeface="Arial"/>
              </a:rPr>
              <a:t>Павлова Екатерина Сергеевна, </a:t>
            </a:r>
            <a:br/>
            <a:r>
              <a:rPr b="0" lang="ru-RU" sz="1300" spc="-1" strike="noStrike">
                <a:latin typeface="Arial"/>
              </a:rPr>
              <a:t>Бирюков Евгений Андреевич, </a:t>
            </a:r>
            <a:br/>
            <a:r>
              <a:rPr b="0" lang="ru-RU" sz="1300" spc="-1" strike="noStrike">
                <a:latin typeface="Arial"/>
              </a:rPr>
              <a:t>Гасанбекова Алина Рустамовна, </a:t>
            </a:r>
            <a:br/>
            <a:r>
              <a:rPr b="0" lang="ru-RU" sz="1300" spc="-1" strike="noStrike">
                <a:latin typeface="Arial"/>
              </a:rPr>
              <a:t>Фокина Полина Алексеевна </a:t>
            </a:r>
            <a:br/>
            <a:r>
              <a:rPr b="0" lang="ru-RU" sz="1300" spc="-1" strike="noStrike">
                <a:latin typeface="Arial"/>
              </a:rPr>
              <a:t>Пайкова Александра Сергеевна </a:t>
            </a:r>
            <a:br/>
            <a:r>
              <a:rPr b="0" lang="ru-RU" sz="1300" spc="-1" strike="noStrike">
                <a:latin typeface="Arial"/>
              </a:rPr>
              <a:t>Петрова Елизавета Владимировна</a:t>
            </a:r>
            <a:br/>
            <a:r>
              <a:rPr b="0" lang="ru-RU" sz="1300" spc="-1" strike="noStrike">
                <a:latin typeface="Arial"/>
              </a:rPr>
              <a:t>Основин Михаил Константинович</a:t>
            </a:r>
            <a:br/>
            <a:r>
              <a:rPr b="0" lang="ru-RU" sz="1300" spc="-1" strike="noStrike">
                <a:latin typeface="Arial"/>
              </a:rPr>
              <a:t>Муртазалиев Ризван Салгереевич, </a:t>
            </a:r>
            <a:br/>
            <a:r>
              <a:rPr b="0" lang="ru-RU" sz="1300" spc="-1" strike="noStrike">
                <a:latin typeface="Arial"/>
              </a:rPr>
              <a:t>Ибрагимов Григорий Наилевич, </a:t>
            </a:r>
            <a:br/>
            <a:r>
              <a:rPr b="0" lang="ru-RU" sz="1300" spc="-1" strike="noStrike">
                <a:latin typeface="Arial"/>
              </a:rPr>
              <a:t>Прохорова Ирина Юрьевна, </a:t>
            </a:r>
            <a:br/>
            <a:r>
              <a:rPr b="0" lang="ru-RU" sz="1300" spc="-1" strike="noStrike">
                <a:latin typeface="Arial"/>
              </a:rPr>
              <a:t>Холикова Адиба Абдулхакимовна.</a:t>
            </a:r>
            <a:br/>
            <a:br/>
            <a:br/>
            <a:br/>
            <a:endParaRPr b="0" lang="ru-RU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/>
          </p:nvPr>
        </p:nvSpPr>
        <p:spPr>
          <a:xfrm>
            <a:off x="346716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pic>
        <p:nvPicPr>
          <p:cNvPr id="389" name="" descr=""/>
          <p:cNvPicPr/>
          <p:nvPr/>
        </p:nvPicPr>
        <p:blipFill>
          <a:blip r:embed="rId1"/>
          <a:stretch/>
        </p:blipFill>
        <p:spPr>
          <a:xfrm>
            <a:off x="4616280" y="218520"/>
            <a:ext cx="2763360" cy="5957280"/>
          </a:xfrm>
          <a:prstGeom prst="rect">
            <a:avLst/>
          </a:prstGeom>
          <a:ln w="0">
            <a:noFill/>
          </a:ln>
        </p:spPr>
      </p:pic>
      <p:pic>
        <p:nvPicPr>
          <p:cNvPr id="390" name="" descr=""/>
          <p:cNvPicPr/>
          <p:nvPr/>
        </p:nvPicPr>
        <p:blipFill>
          <a:blip r:embed="rId2"/>
          <a:stretch/>
        </p:blipFill>
        <p:spPr>
          <a:xfrm>
            <a:off x="9101520" y="180000"/>
            <a:ext cx="3090240" cy="5579640"/>
          </a:xfrm>
          <a:prstGeom prst="rect">
            <a:avLst/>
          </a:prstGeom>
          <a:ln w="0">
            <a:noFill/>
          </a:ln>
        </p:spPr>
      </p:pic>
      <p:pic>
        <p:nvPicPr>
          <p:cNvPr id="391" name="" descr=""/>
          <p:cNvPicPr/>
          <p:nvPr/>
        </p:nvPicPr>
        <p:blipFill>
          <a:blip r:embed="rId3"/>
          <a:stretch/>
        </p:blipFill>
        <p:spPr>
          <a:xfrm>
            <a:off x="900000" y="180000"/>
            <a:ext cx="3233520" cy="57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4" name="PlaceHolder 3"/>
          <p:cNvSpPr>
            <a:spLocks noGrp="1"/>
          </p:cNvSpPr>
          <p:nvPr>
            <p:ph/>
          </p:nvPr>
        </p:nvSpPr>
        <p:spPr>
          <a:xfrm>
            <a:off x="346716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pic>
        <p:nvPicPr>
          <p:cNvPr id="395" name="" descr=""/>
          <p:cNvPicPr/>
          <p:nvPr/>
        </p:nvPicPr>
        <p:blipFill>
          <a:blip r:embed="rId1"/>
          <a:stretch/>
        </p:blipFill>
        <p:spPr>
          <a:xfrm>
            <a:off x="8490600" y="342360"/>
            <a:ext cx="2849040" cy="5597280"/>
          </a:xfrm>
          <a:prstGeom prst="rect">
            <a:avLst/>
          </a:prstGeom>
          <a:ln w="0">
            <a:noFill/>
          </a:ln>
        </p:spPr>
      </p:pic>
      <p:pic>
        <p:nvPicPr>
          <p:cNvPr id="396" name="" descr=""/>
          <p:cNvPicPr/>
          <p:nvPr/>
        </p:nvPicPr>
        <p:blipFill>
          <a:blip r:embed="rId2"/>
          <a:stretch/>
        </p:blipFill>
        <p:spPr>
          <a:xfrm>
            <a:off x="4860000" y="335520"/>
            <a:ext cx="3336480" cy="5784120"/>
          </a:xfrm>
          <a:prstGeom prst="rect">
            <a:avLst/>
          </a:prstGeom>
          <a:ln w="0">
            <a:noFill/>
          </a:ln>
        </p:spPr>
      </p:pic>
      <p:pic>
        <p:nvPicPr>
          <p:cNvPr id="397" name="" descr=""/>
          <p:cNvPicPr/>
          <p:nvPr/>
        </p:nvPicPr>
        <p:blipFill>
          <a:blip r:embed="rId3"/>
          <a:stretch/>
        </p:blipFill>
        <p:spPr>
          <a:xfrm>
            <a:off x="838080" y="365040"/>
            <a:ext cx="4021560" cy="569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838080" y="447120"/>
            <a:ext cx="10514520" cy="594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ru-RU" sz="2800" spc="-1" strike="noStrike">
                <a:latin typeface="Arial"/>
              </a:rPr>
              <a:t>Победители конкурса «Лучший научный кружок — 2021»</a:t>
            </a:r>
            <a:br/>
            <a:br/>
            <a:r>
              <a:rPr b="0" lang="ru-RU" sz="2800" spc="-1" strike="noStrike">
                <a:latin typeface="Arial"/>
              </a:rPr>
              <a:t>среди кафедр гуманитарного и естественно-научного профиля:</a:t>
            </a:r>
            <a:br/>
            <a:r>
              <a:rPr b="0" lang="ru-RU" sz="2800" spc="-1" strike="noStrike">
                <a:latin typeface="Arial"/>
              </a:rPr>
              <a:t>1 место – кафедра гистологии, эмбриологии и цитологии</a:t>
            </a:r>
            <a:br/>
            <a:r>
              <a:rPr b="0" lang="ru-RU" sz="2800" spc="-1" strike="noStrike">
                <a:latin typeface="Arial"/>
              </a:rPr>
              <a:t>2 место – кафедра анатомии и топографической анатомии</a:t>
            </a:r>
            <a:br/>
            <a:r>
              <a:rPr b="0" lang="ru-RU" sz="2800" spc="-1" strike="noStrike">
                <a:latin typeface="Arial"/>
              </a:rPr>
              <a:t>3 место – кафедра фармакологии, кафедра физики, химии,  математики</a:t>
            </a:r>
            <a:br/>
            <a:br/>
            <a:r>
              <a:rPr b="0" lang="ru-RU" sz="2800" spc="-1" strike="noStrike">
                <a:latin typeface="Arial"/>
              </a:rPr>
              <a:t>среди кафедр профессиональной направленности:</a:t>
            </a:r>
            <a:br/>
            <a:r>
              <a:rPr b="0" lang="ru-RU" sz="2800" spc="-1" strike="noStrike">
                <a:latin typeface="Arial"/>
              </a:rPr>
              <a:t>1 место – кафедра терапии и эндокринологии ИПО</a:t>
            </a:r>
            <a:br/>
            <a:r>
              <a:rPr b="0" lang="ru-RU" sz="2800" spc="-1" strike="noStrike">
                <a:latin typeface="Arial"/>
              </a:rPr>
              <a:t>2 место – кафедра поликлинической педиатрии</a:t>
            </a:r>
            <a:br/>
            <a:r>
              <a:rPr b="0" lang="ru-RU" sz="2800" spc="-1" strike="noStrike">
                <a:latin typeface="Arial"/>
              </a:rPr>
              <a:t>3 место – кафедра акушерства и гинекологии, </a:t>
            </a:r>
            <a:br/>
            <a:r>
              <a:rPr b="0" lang="ru-RU" sz="2800" spc="-1" strike="noStrike">
                <a:latin typeface="Arial"/>
              </a:rPr>
              <a:t>медицинской генетики</a:t>
            </a:r>
            <a:br/>
            <a:endParaRPr b="0" lang="ru-RU" sz="2800" spc="-1" strike="noStrike">
              <a:latin typeface="Arial"/>
            </a:endParaRPr>
          </a:p>
        </p:txBody>
      </p:sp>
      <p:pic>
        <p:nvPicPr>
          <p:cNvPr id="399" name="" descr=""/>
          <p:cNvPicPr/>
          <p:nvPr/>
        </p:nvPicPr>
        <p:blipFill>
          <a:blip r:embed="rId1"/>
          <a:stretch/>
        </p:blipFill>
        <p:spPr>
          <a:xfrm>
            <a:off x="10631520" y="3251520"/>
            <a:ext cx="1428480" cy="1428480"/>
          </a:xfrm>
          <a:prstGeom prst="rect">
            <a:avLst/>
          </a:prstGeom>
          <a:ln w="0">
            <a:noFill/>
          </a:ln>
        </p:spPr>
      </p:pic>
      <p:pic>
        <p:nvPicPr>
          <p:cNvPr id="400" name="" descr=""/>
          <p:cNvPicPr/>
          <p:nvPr/>
        </p:nvPicPr>
        <p:blipFill>
          <a:blip r:embed="rId2"/>
          <a:stretch/>
        </p:blipFill>
        <p:spPr>
          <a:xfrm>
            <a:off x="8831520" y="5051520"/>
            <a:ext cx="1428480" cy="1428480"/>
          </a:xfrm>
          <a:prstGeom prst="rect">
            <a:avLst/>
          </a:prstGeom>
          <a:ln w="0">
            <a:noFill/>
          </a:ln>
        </p:spPr>
      </p:pic>
      <p:pic>
        <p:nvPicPr>
          <p:cNvPr id="401" name="" descr=""/>
          <p:cNvPicPr/>
          <p:nvPr/>
        </p:nvPicPr>
        <p:blipFill>
          <a:blip r:embed="rId3"/>
          <a:stretch/>
        </p:blipFill>
        <p:spPr>
          <a:xfrm>
            <a:off x="10620000" y="4964400"/>
            <a:ext cx="1428480" cy="1428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/>
          </p:nvPr>
        </p:nvSpPr>
        <p:spPr>
          <a:xfrm>
            <a:off x="3467160" y="1825560"/>
            <a:ext cx="2503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pic>
        <p:nvPicPr>
          <p:cNvPr id="405" name="" descr=""/>
          <p:cNvPicPr/>
          <p:nvPr/>
        </p:nvPicPr>
        <p:blipFill>
          <a:blip r:embed="rId1"/>
          <a:stretch/>
        </p:blipFill>
        <p:spPr>
          <a:xfrm>
            <a:off x="720000" y="340560"/>
            <a:ext cx="3809160" cy="5419080"/>
          </a:xfrm>
          <a:prstGeom prst="rect">
            <a:avLst/>
          </a:prstGeom>
          <a:ln w="0">
            <a:noFill/>
          </a:ln>
        </p:spPr>
      </p:pic>
      <p:pic>
        <p:nvPicPr>
          <p:cNvPr id="406" name="" descr=""/>
          <p:cNvPicPr/>
          <p:nvPr/>
        </p:nvPicPr>
        <p:blipFill>
          <a:blip r:embed="rId2"/>
          <a:stretch/>
        </p:blipFill>
        <p:spPr>
          <a:xfrm>
            <a:off x="4465440" y="360000"/>
            <a:ext cx="3634200" cy="5696640"/>
          </a:xfrm>
          <a:prstGeom prst="rect">
            <a:avLst/>
          </a:prstGeom>
          <a:ln w="0">
            <a:noFill/>
          </a:ln>
        </p:spPr>
      </p:pic>
      <p:pic>
        <p:nvPicPr>
          <p:cNvPr id="407" name="" descr=""/>
          <p:cNvPicPr/>
          <p:nvPr/>
        </p:nvPicPr>
        <p:blipFill>
          <a:blip r:embed="rId3"/>
          <a:stretch/>
        </p:blipFill>
        <p:spPr>
          <a:xfrm>
            <a:off x="7920000" y="243000"/>
            <a:ext cx="4360680" cy="551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5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latin typeface="Arial"/>
              </a:rPr>
              <a:t>1. </a:t>
            </a:r>
            <a:r>
              <a:rPr b="1" lang="ru-RU" sz="2800" spc="-1" strike="noStrike">
                <a:latin typeface="Arial"/>
              </a:rPr>
              <a:t>Изучение влияния давления на структурные изменения системы фибриноген - фибрин при моделировании статического нагружения in vitro. </a:t>
            </a:r>
            <a:endParaRPr b="0" lang="ru-RU" sz="2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latin typeface="Arial"/>
              </a:rPr>
              <a:t>Работа представлена кафедрой физики, химии, математики. </a:t>
            </a:r>
            <a:endParaRPr b="0" lang="ru-RU" sz="2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latin typeface="Arial"/>
              </a:rPr>
              <a:t> </a:t>
            </a:r>
            <a:r>
              <a:rPr b="0" lang="ru-RU" sz="2800" spc="-1" strike="noStrike">
                <a:latin typeface="Arial"/>
              </a:rPr>
              <a:t>Авторы: преподаватель Парфенов А.С., студент Прияткин Д.А.</a:t>
            </a:r>
            <a:endParaRPr b="0" lang="ru-RU" sz="2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latin typeface="Arial"/>
              </a:rPr>
              <a:t> </a:t>
            </a:r>
            <a:r>
              <a:rPr b="1" lang="ru-RU" sz="2800" spc="-1" strike="noStrike">
                <a:latin typeface="Arial"/>
              </a:rPr>
              <a:t>Научный руководитель: к.х.н. Алексахина Е.Л.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ru-RU" sz="2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latin typeface="Arial"/>
              </a:rPr>
              <a:t>2. </a:t>
            </a:r>
            <a:r>
              <a:rPr b="1" lang="ru-RU" sz="2800" spc="-1" strike="noStrike">
                <a:latin typeface="Arial"/>
              </a:rPr>
              <a:t>Влияние гуморальных факторов на морфофункциональные свойства тромбоцитов in vitro у крыс. </a:t>
            </a:r>
            <a:endParaRPr b="0" lang="ru-RU" sz="2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latin typeface="Arial"/>
              </a:rPr>
              <a:t>Работа представлена кафедрой нормальной физиологии. </a:t>
            </a:r>
            <a:endParaRPr b="0" lang="ru-RU" sz="2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latin typeface="Arial"/>
              </a:rPr>
              <a:t>Авторы: аспирант Кормилицына М.А.</a:t>
            </a:r>
            <a:endParaRPr b="0" lang="ru-RU" sz="2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latin typeface="Arial"/>
              </a:rPr>
              <a:t> </a:t>
            </a:r>
            <a:r>
              <a:rPr b="1" lang="ru-RU" sz="2800" spc="-1" strike="noStrike">
                <a:latin typeface="Arial"/>
              </a:rPr>
              <a:t>Научный руководитель: к.б.н. Пахрова О.А., д.м.н. Голубева Е.К.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ru-RU" sz="2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latin typeface="Arial"/>
              </a:rPr>
              <a:t>3. </a:t>
            </a:r>
            <a:r>
              <a:rPr b="1" lang="ru-RU" sz="2800" spc="-1" strike="noStrike">
                <a:latin typeface="Arial"/>
              </a:rPr>
              <a:t>Когнитивные нарушения у пациентов, перенесших новую коронавирусную инфекцию (COVID-19), и их коррекция. </a:t>
            </a:r>
            <a:endParaRPr b="0" lang="ru-RU" sz="2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latin typeface="Arial"/>
              </a:rPr>
              <a:t>Работа представлена кафедрой неврологии и нейрохирургии. </a:t>
            </a:r>
            <a:endParaRPr b="0" lang="ru-RU" sz="2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latin typeface="Arial"/>
              </a:rPr>
              <a:t>Авторы: студентка Гасанбекова А.Р. </a:t>
            </a:r>
            <a:endParaRPr b="0" lang="ru-RU" sz="2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800" spc="-1" strike="noStrike">
                <a:latin typeface="Arial"/>
              </a:rPr>
              <a:t>Научный руководитель: д.м.н. Ястребцева И.П.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ru-RU" sz="2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latin typeface="Arial"/>
              </a:rPr>
              <a:t>4. </a:t>
            </a:r>
            <a:r>
              <a:rPr b="1" lang="ru-RU" sz="2800" spc="-1" strike="noStrike">
                <a:latin typeface="Arial"/>
              </a:rPr>
              <a:t>Скрининг - диагностика хронического аденоидита и аномалий зубочелюстной системы у детей с дисплазией соединительной ткани. </a:t>
            </a:r>
            <a:endParaRPr b="0" lang="ru-RU" sz="2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latin typeface="Arial"/>
              </a:rPr>
              <a:t>Работа представлена кафедрой оториноларингологии и офтальмологии. </a:t>
            </a:r>
            <a:endParaRPr b="0" lang="ru-RU" sz="2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latin typeface="Arial"/>
              </a:rPr>
              <a:t>Авторы: клинический ординатор Султанов И.С. </a:t>
            </a:r>
            <a:endParaRPr b="0" lang="ru-RU" sz="2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800" spc="-1" strike="noStrike">
                <a:latin typeface="Arial"/>
              </a:rPr>
              <a:t>Научный руководитель: к.м.н. Жабурина М.В.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ru-RU" sz="2800" spc="-1" strike="noStrike">
              <a:latin typeface="Arial"/>
            </a:endParaRPr>
          </a:p>
        </p:txBody>
      </p:sp>
      <p:sp>
        <p:nvSpPr>
          <p:cNvPr id="281" name=""/>
          <p:cNvSpPr/>
          <p:nvPr/>
        </p:nvSpPr>
        <p:spPr>
          <a:xfrm>
            <a:off x="540000" y="360000"/>
            <a:ext cx="11159640" cy="125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latin typeface="Arial"/>
              </a:rPr>
              <a:t> </a:t>
            </a:r>
            <a:r>
              <a:rPr b="1" lang="ru-RU" sz="1800" spc="-1" strike="noStrike">
                <a:latin typeface="Arial"/>
              </a:rPr>
              <a:t>Для участия в «ЭСТАФЕТЕ ВУЗОВСКОЙ НАУКИ – 2021»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latin typeface="Arial"/>
              </a:rPr>
              <a:t> </a:t>
            </a:r>
            <a:r>
              <a:rPr b="1" lang="ru-RU" sz="1800" spc="-1" strike="noStrike">
                <a:latin typeface="Arial"/>
              </a:rPr>
              <a:t>от нашей академии было заявлено 4 проекта: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" descr=""/>
          <p:cNvPicPr/>
          <p:nvPr/>
        </p:nvPicPr>
        <p:blipFill>
          <a:blip r:embed="rId1"/>
          <a:stretch/>
        </p:blipFill>
        <p:spPr>
          <a:xfrm>
            <a:off x="-197640" y="162360"/>
            <a:ext cx="7037280" cy="6857280"/>
          </a:xfrm>
          <a:prstGeom prst="rect">
            <a:avLst/>
          </a:prstGeom>
          <a:ln w="0">
            <a:noFill/>
          </a:ln>
        </p:spPr>
      </p:pic>
      <p:sp>
        <p:nvSpPr>
          <p:cNvPr id="283" name="PlaceHolder 1"/>
          <p:cNvSpPr>
            <a:spLocks noGrp="1"/>
          </p:cNvSpPr>
          <p:nvPr>
            <p:ph type="subTitle"/>
          </p:nvPr>
        </p:nvSpPr>
        <p:spPr>
          <a:xfrm>
            <a:off x="6660000" y="1397880"/>
            <a:ext cx="11760120" cy="490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Ибрагимов Григорий Наилевич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latin typeface="Arial"/>
              </a:rPr>
              <a:t>председатель Совета НОСМУ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Прияткин Данила Алексеевич 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latin typeface="Arial"/>
              </a:rPr>
              <a:t>заместитель председателя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latin typeface="Arial"/>
              </a:rPr>
              <a:t>профсоюзного комитета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Холикова Адиба Абдулхакимовна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latin typeface="Arial"/>
              </a:rPr>
              <a:t>лауреат стипендии Правительства РФ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Рисунок 3" descr=""/>
          <p:cNvPicPr/>
          <p:nvPr/>
        </p:nvPicPr>
        <p:blipFill>
          <a:blip r:embed="rId1"/>
          <a:stretch/>
        </p:blipFill>
        <p:spPr>
          <a:xfrm>
            <a:off x="0" y="10800"/>
            <a:ext cx="12191040" cy="6835320"/>
          </a:xfrm>
          <a:prstGeom prst="rect">
            <a:avLst/>
          </a:prstGeom>
          <a:ln w="0">
            <a:noFill/>
          </a:ln>
        </p:spPr>
      </p:pic>
      <p:sp>
        <p:nvSpPr>
          <p:cNvPr id="285" name="Заголовок 1"/>
          <p:cNvSpPr/>
          <p:nvPr/>
        </p:nvSpPr>
        <p:spPr>
          <a:xfrm>
            <a:off x="900000" y="10800"/>
            <a:ext cx="9128160" cy="129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/>
            <a:r>
              <a:rPr b="1" lang="ru-RU" sz="1400" spc="-1" strike="noStrike">
                <a:solidFill>
                  <a:srgbClr val="000000"/>
                </a:solidFill>
                <a:latin typeface="Calibri Light"/>
                <a:ea typeface="DejaVu Sans"/>
              </a:rPr>
              <a:t>VII Всероссийская научная конференция студентов и молодых ученых с международным участием «Медико-биологические, клинические и социальные вопросы здоровья и патологии человека» 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86" name="Рисунок 2" descr="Вырезка экрана"/>
          <p:cNvPicPr/>
          <p:nvPr/>
        </p:nvPicPr>
        <p:blipFill>
          <a:blip r:embed="rId2"/>
          <a:srcRect l="5296" t="4949" r="24260" b="2446"/>
          <a:stretch/>
        </p:blipFill>
        <p:spPr>
          <a:xfrm>
            <a:off x="318600" y="1350360"/>
            <a:ext cx="3616200" cy="514656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st="18000" dir="5400000" blurRad="55080" rotWithShape="0">
              <a:srgbClr val="000000">
                <a:alpha val="40000"/>
              </a:srgbClr>
            </a:outerShdw>
          </a:effectLst>
        </p:spPr>
      </p:pic>
      <p:pic>
        <p:nvPicPr>
          <p:cNvPr id="287" name="Рисунок 4" descr="Вырезка экрана"/>
          <p:cNvPicPr/>
          <p:nvPr/>
        </p:nvPicPr>
        <p:blipFill>
          <a:blip r:embed="rId3"/>
          <a:srcRect l="20883" t="5898" r="20883" b="3448"/>
          <a:stretch/>
        </p:blipFill>
        <p:spPr>
          <a:xfrm>
            <a:off x="4223880" y="1350360"/>
            <a:ext cx="3616200" cy="514656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st="18000" dir="5400000" blurRad="55080" rotWithShape="0">
              <a:srgbClr val="000000">
                <a:alpha val="40000"/>
              </a:srgbClr>
            </a:outerShdw>
          </a:effectLst>
        </p:spPr>
      </p:pic>
      <p:pic>
        <p:nvPicPr>
          <p:cNvPr id="288" name="Рисунок 6" descr=""/>
          <p:cNvPicPr/>
          <p:nvPr/>
        </p:nvPicPr>
        <p:blipFill>
          <a:blip r:embed="rId4"/>
          <a:stretch/>
        </p:blipFill>
        <p:spPr>
          <a:xfrm rot="21584400">
            <a:off x="10801800" y="123480"/>
            <a:ext cx="1288440" cy="1222200"/>
          </a:xfrm>
          <a:prstGeom prst="rect">
            <a:avLst/>
          </a:prstGeom>
          <a:ln w="0">
            <a:noFill/>
          </a:ln>
        </p:spPr>
      </p:pic>
      <p:pic>
        <p:nvPicPr>
          <p:cNvPr id="289" name="Рисунок 5" descr="Вырезка экрана"/>
          <p:cNvPicPr/>
          <p:nvPr/>
        </p:nvPicPr>
        <p:blipFill>
          <a:blip r:embed="rId5"/>
          <a:srcRect l="16480" t="3822" r="23420" b="7467"/>
          <a:stretch/>
        </p:blipFill>
        <p:spPr>
          <a:xfrm>
            <a:off x="8129160" y="1350360"/>
            <a:ext cx="3701520" cy="519660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st="18000" dir="5400000" blurRad="55080" rotWithShape="0">
              <a:srgbClr val="000000">
                <a:alpha val="40000"/>
              </a:srgbClr>
            </a:outerShdw>
          </a:effectLst>
        </p:spPr>
      </p:pic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Рисунок 4_ 1" descr=""/>
          <p:cNvPicPr/>
          <p:nvPr/>
        </p:nvPicPr>
        <p:blipFill>
          <a:blip r:embed="rId1"/>
          <a:srcRect l="46288" t="22672" r="25077" b="5030"/>
          <a:stretch/>
        </p:blipFill>
        <p:spPr>
          <a:xfrm>
            <a:off x="8820000" y="199800"/>
            <a:ext cx="3231720" cy="502020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st="18000" dir="5400000" blurRad="55080" rotWithShape="0">
              <a:srgbClr val="000000">
                <a:alpha val="40000"/>
              </a:srgbClr>
            </a:outerShdw>
          </a:effectLst>
        </p:spPr>
      </p:pic>
      <p:sp>
        <p:nvSpPr>
          <p:cNvPr id="291" name=""/>
          <p:cNvSpPr/>
          <p:nvPr/>
        </p:nvSpPr>
        <p:spPr>
          <a:xfrm>
            <a:off x="-17280" y="199800"/>
            <a:ext cx="11896920" cy="536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Формат конференции — гибридный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В рамках конференции прошло 30 мероприятий: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13 секционных заседаний;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3 научно-практических семинара;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1 круглый стол;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11 мастер-классов;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1 профессорская лекция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Экологическая викторина «Экомед»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400" spc="-1" strike="noStrike" u="sng">
                <a:solidFill>
                  <a:srgbClr val="000000"/>
                </a:solidFill>
                <a:uFillTx/>
                <a:latin typeface="Tahoma"/>
                <a:ea typeface="Tahoma"/>
              </a:rPr>
              <a:t>Конкурсы</a:t>
            </a: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 в следующих номинациях: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на </a:t>
            </a:r>
            <a:r>
              <a:rPr b="0" lang="ru-RU" sz="2400" spc="-1" strike="noStrike" u="sng">
                <a:solidFill>
                  <a:srgbClr val="000000"/>
                </a:solidFill>
                <a:uFillTx/>
                <a:latin typeface="Tahoma"/>
                <a:ea typeface="Tahoma"/>
              </a:rPr>
              <a:t>лучшую научно-исследовательскую работу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среди студентов и молодых ученых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на </a:t>
            </a:r>
            <a:r>
              <a:rPr b="0" lang="ru-RU" sz="2400" spc="-1" strike="noStrike" u="sng">
                <a:solidFill>
                  <a:srgbClr val="000000"/>
                </a:solidFill>
                <a:uFillTx/>
                <a:latin typeface="Tahoma"/>
                <a:ea typeface="Tahoma"/>
              </a:rPr>
              <a:t>лучшую реферативно - аналитическую работу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среди студентов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"/>
          <p:cNvSpPr/>
          <p:nvPr/>
        </p:nvSpPr>
        <p:spPr>
          <a:xfrm>
            <a:off x="360000" y="360000"/>
            <a:ext cx="9964800" cy="71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600" spc="-1" strike="noStrike">
                <a:solidFill>
                  <a:srgbClr val="000000"/>
                </a:solidFill>
                <a:latin typeface="Calibri Light"/>
              </a:rPr>
              <a:t>ГЕОГРАФИЯ КОНФЕРЕНЦИИ</a:t>
            </a:r>
            <a:endParaRPr b="0" lang="ru-RU" sz="2600" spc="-1" strike="noStrike">
              <a:latin typeface="Arial"/>
            </a:endParaRPr>
          </a:p>
        </p:txBody>
      </p:sp>
      <p:sp>
        <p:nvSpPr>
          <p:cNvPr id="293" name=""/>
          <p:cNvSpPr/>
          <p:nvPr/>
        </p:nvSpPr>
        <p:spPr>
          <a:xfrm>
            <a:off x="186840" y="1260000"/>
            <a:ext cx="11828160" cy="539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Университет Оита, Япония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«Белорусский государственный медицинский университет», г. Минск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«Гродненский государственный медицинский университет», г. Гродно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Calibri"/>
                <a:ea typeface="DejaVu Sans"/>
              </a:rPr>
              <a:t>ФГБОУ ВО Ижевская ГМА Минздрава России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Calibri"/>
                <a:ea typeface="DejaVu Sans"/>
              </a:rPr>
              <a:t>ФДПО ФГБОУ ВО РГМУ Минздрава России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Calibri"/>
                <a:ea typeface="DejaVu Sans"/>
              </a:rPr>
              <a:t>«Балтийский федеральный университет имени Иммануила Канта», г. Калининград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Calibri"/>
                <a:ea typeface="DejaVu Sans"/>
              </a:rPr>
              <a:t>ФГБНУ ФНКЦ реаниматологии и реабилитологии, г. Москва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Calibri"/>
                <a:ea typeface="DejaVu Sans"/>
              </a:rPr>
              <a:t>Новосибирский государственный национальный исследовательский университет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Calibri"/>
                <a:ea typeface="DejaVu Sans"/>
              </a:rPr>
              <a:t>ФГБОУ ВО «Московский государственный медико-стоматологический университет имени А. И. Евдокимова Минздрава России»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Calibri"/>
                <a:ea typeface="DejaVu Sans"/>
              </a:rPr>
              <a:t>БУ ХМАО-Югры «Сургутский государственный университет», г. Сургут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Calibri"/>
                <a:ea typeface="DejaVu Sans"/>
              </a:rPr>
              <a:t>ФГАОУ ВО МГИМО МИД РФ, г.Москва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Calibri"/>
                <a:ea typeface="DejaVu Sans"/>
              </a:rPr>
              <a:t>ФГАОУ ВО Первый МГМУ им. И.М. Сеченова Минздрава России, г. Москва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Воронежский государственный медицинский университет им. Н.Н. Бурденко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Calibri"/>
                <a:ea typeface="Noto Sans CJK JP Regular"/>
              </a:rPr>
              <a:t> 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  <a:ea typeface="Noto Sans CJK JP Regular"/>
              </a:rPr>
              <a:t>ФГБОУ ВО ЯГМУ Минздрава России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ru-RU" sz="1300" spc="-1" strike="noStrike">
                <a:solidFill>
                  <a:srgbClr val="000000"/>
                </a:solidFill>
                <a:latin typeface="Calibri"/>
                <a:ea typeface="DejaVu Sans"/>
              </a:rPr>
              <a:t>Гимназия им. А.Н. Островского, г. Кинешма</a:t>
            </a:r>
            <a:endParaRPr b="0" lang="ru-RU" sz="1300" spc="-1" strike="noStrike">
              <a:latin typeface="Arial"/>
            </a:endParaRPr>
          </a:p>
        </p:txBody>
      </p:sp>
      <p:pic>
        <p:nvPicPr>
          <p:cNvPr id="294" name="Рисунок 6_ 2" descr=""/>
          <p:cNvPicPr/>
          <p:nvPr/>
        </p:nvPicPr>
        <p:blipFill>
          <a:blip r:embed="rId1"/>
          <a:stretch/>
        </p:blipFill>
        <p:spPr>
          <a:xfrm rot="21585000">
            <a:off x="9903960" y="125640"/>
            <a:ext cx="2184840" cy="2072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3" descr="https://sun9-46.userapi.com/impg/Ur1rrhjsnb6RQYzfZe3GkAEK2_Dh_lCd_mPsIw/buoeXYl2BrI.jpg?size=2560x1875&amp;quality=96&amp;sign=98014bb0975cf102302e03272709db0b&amp;type=album"/>
          <p:cNvPicPr/>
          <p:nvPr/>
        </p:nvPicPr>
        <p:blipFill>
          <a:blip r:embed="rId1"/>
          <a:stretch/>
        </p:blipFill>
        <p:spPr>
          <a:xfrm>
            <a:off x="6480000" y="360"/>
            <a:ext cx="5219640" cy="2879280"/>
          </a:xfrm>
          <a:prstGeom prst="rect">
            <a:avLst/>
          </a:prstGeom>
          <a:ln w="0">
            <a:noFill/>
          </a:ln>
        </p:spPr>
      </p:pic>
      <p:pic>
        <p:nvPicPr>
          <p:cNvPr id="296" name="Рисунок 6_ 1" descr=""/>
          <p:cNvPicPr/>
          <p:nvPr/>
        </p:nvPicPr>
        <p:blipFill>
          <a:blip r:embed="rId2"/>
          <a:stretch/>
        </p:blipFill>
        <p:spPr>
          <a:xfrm>
            <a:off x="6606720" y="3060000"/>
            <a:ext cx="5272920" cy="351540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st="18000" dir="5400000" blurRad="55080" rotWithShape="0">
              <a:srgbClr val="000000">
                <a:alpha val="40000"/>
              </a:srgbClr>
            </a:outerShdw>
          </a:effectLst>
        </p:spPr>
      </p:pic>
      <p:pic>
        <p:nvPicPr>
          <p:cNvPr id="297" name="Объект 5_ 1" descr=""/>
          <p:cNvPicPr/>
          <p:nvPr/>
        </p:nvPicPr>
        <p:blipFill>
          <a:blip r:embed="rId3"/>
          <a:srcRect l="11118" t="8337" r="-79" b="8424"/>
          <a:stretch/>
        </p:blipFill>
        <p:spPr>
          <a:xfrm>
            <a:off x="180000" y="2871000"/>
            <a:ext cx="6087960" cy="378864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st="18000" dir="5400000" blurRad="55080" rotWithShape="0">
              <a:srgbClr val="000000">
                <a:alpha val="40000"/>
              </a:srgbClr>
            </a:outerShdw>
          </a:effectLst>
        </p:spPr>
      </p:pic>
      <p:sp>
        <p:nvSpPr>
          <p:cNvPr id="298" name=""/>
          <p:cNvSpPr/>
          <p:nvPr/>
        </p:nvSpPr>
        <p:spPr>
          <a:xfrm>
            <a:off x="62280" y="180000"/>
            <a:ext cx="6417360" cy="251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«Инфекции, люди и наука:  взгляд через призму истории»</a:t>
            </a:r>
            <a:r>
              <a:rPr b="1" lang="ru-RU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"</a:t>
            </a:r>
            <a:endParaRPr b="0" lang="ru-RU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актовая речь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заведующей кафедрой инфекционных болезней, эпидемидемиологии и дерматовенерологии, доктора медицинских наук, профессора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Орловой Светланы Николаевны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Заголовок 1_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0" lang="ru-RU" sz="3100" spc="-1" strike="noStrike">
                <a:solidFill>
                  <a:srgbClr val="000000"/>
                </a:solidFill>
                <a:latin typeface="Calibri"/>
                <a:ea typeface="Microsoft Sans Serif"/>
              </a:rPr>
              <a:t>Количество докладов 157</a:t>
            </a:r>
            <a:br/>
            <a:endParaRPr b="0" lang="ru-RU" sz="3100" spc="-1" strike="noStrike">
              <a:latin typeface="Arial"/>
            </a:endParaRPr>
          </a:p>
        </p:txBody>
      </p:sp>
      <p:sp>
        <p:nvSpPr>
          <p:cNvPr id="300" name="Объект 2_2"/>
          <p:cNvSpPr/>
          <p:nvPr/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Количество докладов, подготовленных ИвГМА - 133</a:t>
            </a:r>
            <a:endParaRPr b="0" lang="ru-RU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Количество докладов, подготовленных другими вузами -24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301" name="Рисунок 6_3" descr=""/>
          <p:cNvPicPr/>
          <p:nvPr/>
        </p:nvPicPr>
        <p:blipFill>
          <a:blip r:embed="rId1"/>
          <a:stretch/>
        </p:blipFill>
        <p:spPr>
          <a:xfrm rot="21585000">
            <a:off x="9903600" y="125640"/>
            <a:ext cx="2184840" cy="2072520"/>
          </a:xfrm>
          <a:prstGeom prst="rect">
            <a:avLst/>
          </a:prstGeom>
          <a:ln w="0">
            <a:noFill/>
          </a:ln>
        </p:spPr>
      </p:pic>
      <p:pic>
        <p:nvPicPr>
          <p:cNvPr id="302" name="" descr=""/>
          <p:cNvPicPr/>
          <p:nvPr/>
        </p:nvPicPr>
        <p:blipFill>
          <a:blip r:embed="rId2"/>
          <a:stretch/>
        </p:blipFill>
        <p:spPr>
          <a:xfrm>
            <a:off x="1091520" y="3240000"/>
            <a:ext cx="1980000" cy="1980000"/>
          </a:xfrm>
          <a:prstGeom prst="rect">
            <a:avLst/>
          </a:prstGeom>
          <a:ln w="0">
            <a:noFill/>
          </a:ln>
        </p:spPr>
      </p:pic>
      <p:pic>
        <p:nvPicPr>
          <p:cNvPr id="303" name="" descr=""/>
          <p:cNvPicPr/>
          <p:nvPr/>
        </p:nvPicPr>
        <p:blipFill>
          <a:blip r:embed="rId3"/>
          <a:stretch/>
        </p:blipFill>
        <p:spPr>
          <a:xfrm>
            <a:off x="3791520" y="3240000"/>
            <a:ext cx="1968480" cy="1968480"/>
          </a:xfrm>
          <a:prstGeom prst="rect">
            <a:avLst/>
          </a:prstGeom>
          <a:ln w="0">
            <a:noFill/>
          </a:ln>
        </p:spPr>
      </p:pic>
      <p:pic>
        <p:nvPicPr>
          <p:cNvPr id="304" name="" descr=""/>
          <p:cNvPicPr/>
          <p:nvPr/>
        </p:nvPicPr>
        <p:blipFill>
          <a:blip r:embed="rId4"/>
          <a:stretch/>
        </p:blipFill>
        <p:spPr>
          <a:xfrm>
            <a:off x="6480000" y="3251520"/>
            <a:ext cx="1980000" cy="1980000"/>
          </a:xfrm>
          <a:prstGeom prst="rect">
            <a:avLst/>
          </a:prstGeom>
          <a:ln w="0">
            <a:noFill/>
          </a:ln>
        </p:spPr>
      </p:pic>
      <p:pic>
        <p:nvPicPr>
          <p:cNvPr id="305" name="" descr=""/>
          <p:cNvPicPr/>
          <p:nvPr/>
        </p:nvPicPr>
        <p:blipFill>
          <a:blip r:embed="rId5"/>
          <a:stretch/>
        </p:blipFill>
        <p:spPr>
          <a:xfrm>
            <a:off x="9360000" y="3240000"/>
            <a:ext cx="1992600" cy="1992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400">
        <p:blinds dir="horz"/>
      </p:transition>
    </mc:Choice>
    <mc:Fallback>
      <p:transition spd="slow">
        <p:blinds dir="horz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4627</TotalTime>
  <Application>LibreOffice/7.2.4.1$Linux_X86_64 LibreOffice_project/27d75539669ac387bb498e35313b970b7fe9c4f9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2013-04-19T09:22:55Z</dcterms:created>
  <dc:creator>СНО</dc:creator>
  <dc:description/>
  <dc:language>ru-RU</dc:language>
  <cp:lastModifiedBy/>
  <cp:lastPrinted>2019-04-16T11:19:59Z</cp:lastPrinted>
  <dcterms:modified xsi:type="dcterms:W3CDTF">2021-12-28T02:20:56Z</dcterms:modified>
  <cp:revision>306</cp:revision>
  <dc:subject/>
  <dc:title>Ивановская государственная медицинская академия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10</vt:r8>
  </property>
  <property fmtid="{D5CDD505-2E9C-101B-9397-08002B2CF9AE}" pid="3" name="PresentationFormat">
    <vt:lpwstr>Широкоэкранный</vt:lpwstr>
  </property>
  <property fmtid="{D5CDD505-2E9C-101B-9397-08002B2CF9AE}" pid="4" name="Slides">
    <vt:r8>51</vt:r8>
  </property>
</Properties>
</file>