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4" r:id="rId10"/>
    <p:sldId id="265" r:id="rId11"/>
    <p:sldId id="267" r:id="rId12"/>
    <p:sldId id="269" r:id="rId13"/>
  </p:sldIdLst>
  <p:sldSz cx="12192000" cy="6858000"/>
  <p:notesSz cx="12192000" cy="6858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="" xmlns:p14="http://schemas.microsoft.com/office/powerpoint/2010/main" xmlns:pr="smNativeData" dt="1631256150" val="982" revOS="4"/>
      <pr:smFileRevision xmlns="" xmlns:p14="http://schemas.microsoft.com/office/powerpoint/2010/main" xmlns:pr="smNativeData" dt="1631256150" val="0"/>
      <pr:guideOptions xmlns="" xmlns:p14="http://schemas.microsoft.com/office/powerpoint/2010/main" xmlns:pr="smNativeData" dt="1631256150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54" y="-149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" d="100"/>
        <a:sy n="12" d="100"/>
      </p:scale>
      <p:origin x="0" y="0"/>
    </p:cViewPr>
  </p:sorterViewPr>
  <p:notesViewPr>
    <p:cSldViewPr>
      <p:cViewPr>
        <p:scale>
          <a:sx n="73" d="100"/>
          <a:sy n="73" d="100"/>
        </p:scale>
        <p:origin x="378" y="88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CnBg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CgBQAAFA0AAGBFAADwFQAAECAAACYAAAAIAAAAPTAAAAAAAAA="/>
              </a:ext>
            </a:extLst>
          </p:cNvSpPr>
          <p:nvPr>
            <p:ph type="ctrTitle"/>
          </p:nvPr>
        </p:nvSpPr>
        <p:spPr>
          <a:xfrm>
            <a:off x="914400" y="2125980"/>
            <a:ext cx="10363200" cy="144018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mnGv8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BACwAAoBcAAMA/AAAsIgAAECAAACYAAAAIAAAAPTAAAAAAAAA="/>
              </a:ext>
            </a:extLst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K0U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CAGQAAPCcAAIAxAABYKQAAECAAACYAAAAIAAAAPIAAAAAAAAA="/>
              </a:ext>
            </a:extLst>
          </p:cNvSpPr>
          <p:nvPr>
            <p:ph type="ftr" sz="quarter" idx="5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DAAwAAPCcAAAAVAABYKQAAECAAACYAAAAIAAAAPIAAAAAAAAA="/>
              </a:ext>
            </a:extLst>
          </p:cNvSpPr>
          <p:nvPr>
            <p:ph type="dt" sz="half" idx="6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>
                <a:solidFill>
                  <a:srgbClr val="8C8C8C"/>
                </a:solidFill>
              </a:defRPr>
            </a:lvl1pPr>
          </a:lstStyle>
          <a:p>
            <a:fld id="{111E5C27-69FC-4BAA-B2A6-9FFF12E844CA}" type="datetime1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CUo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AANgAAPCcAAEBHAABYKQAAECAAACYAAAAIAAAAPIAAAAAAAAA="/>
              </a:ext>
            </a:extLst>
          </p:cNvSpPr>
          <p:nvPr>
            <p:ph type="sldNum" sz="quarter" idx="7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>
                <a:solidFill>
                  <a:srgbClr val="8C8C8C"/>
                </a:solidFill>
              </a:defRPr>
            </a:lvl1pPr>
          </a:lstStyle>
          <a:p>
            <a:fld id="{111E5B7A-34FC-4BAD-B2A6-C2F815E844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B5BAAAUwEAAIdGAAD7CAAAECAAACYAAAAIAAAAPIAAAAAAAAA=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4000" b="1" i="0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DAAwAAtAkAAEBHAACMJQAAECAAACYAAAAIAAAAPAAAAAAAAAA="/>
              </a:ext>
            </a:extLst>
          </p:cNvSpPr>
          <p:nvPr>
            <p:ph idx="1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fPBg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CAGQAAPCcAAIAxAABYKQAAECAAACYAAAAIAAAAPIAAAAAAAAA="/>
              </a:ext>
            </a:extLst>
          </p:cNvSpPr>
          <p:nvPr>
            <p:ph type="ftr" sz="quarter" idx="5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DAAwAAPCcAAAAVAABYKQAAECAAACYAAAAIAAAAPIAAAAAAAAA="/>
              </a:ext>
            </a:extLst>
          </p:cNvSpPr>
          <p:nvPr>
            <p:ph type="dt" sz="half" idx="6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>
                <a:solidFill>
                  <a:srgbClr val="8C8C8C"/>
                </a:solidFill>
              </a:defRPr>
            </a:lvl1pPr>
          </a:lstStyle>
          <a:p>
            <a:fld id="{111E568B-C5FC-4BA0-B2A6-33F518E84466}" type="datetime1">
              <a:rPr lang="en-US"/>
              <a:t>9/20/2021</a:t>
            </a:fld>
            <a:endParaRPr lang="en-US"/>
          </a:p>
        </p:txBody>
      </p:sp>
      <p:sp>
        <p:nvSpPr>
          <p:cNvPr id="6" name="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GeCj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AANgAAPCcAAEBHAABYKQAAECAAACYAAAAIAAAAPIAAAAAAAAA="/>
              </a:ext>
            </a:extLst>
          </p:cNvSpPr>
          <p:nvPr>
            <p:ph type="sldNum" sz="quarter" idx="7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>
                <a:solidFill>
                  <a:srgbClr val="8C8C8C"/>
                </a:solidFill>
              </a:defRPr>
            </a:lvl1pPr>
          </a:lstStyle>
          <a:p>
            <a:fld id="{111E7C8B-C5FC-4B8A-B2A6-33DF32E8446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/fbv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99u8A////AQAAAAAAAAAAAAAAAAAAAAAAAAAAAAAAAAAAAAAAAAAAAAAAAH9/fwDu7OE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12192000" b="6858000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3" name="bg object 17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AgJgAAgAoAAGxJAAANIgAAEAAAACYAAAAIAAAA//////////8="/>
              </a:ext>
            </a:extLst>
          </p:cNvSpPr>
          <p:nvPr/>
        </p:nvSpPr>
        <p:spPr>
          <a:xfrm>
            <a:off x="6197600" y="1706880"/>
            <a:ext cx="5737860" cy="3828415"/>
          </a:xfrm>
          <a:custGeom>
            <a:avLst/>
            <a:gdLst/>
            <a:ahLst/>
            <a:cxnLst/>
            <a:rect l="0" t="0" r="5737860" b="3828415"/>
            <a:pathLst>
              <a:path w="5737860" h="3828415">
                <a:moveTo>
                  <a:pt x="0" y="3828288"/>
                </a:moveTo>
                <a:lnTo>
                  <a:pt x="5737734" y="3828288"/>
                </a:lnTo>
                <a:lnTo>
                  <a:pt x="5737734" y="0"/>
                </a:lnTo>
                <a:lnTo>
                  <a:pt x="0" y="0"/>
                </a:lnTo>
                <a:lnTo>
                  <a:pt x="0" y="3828288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4" name="bg object 18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CNAQAAgAoAAOAkAAAQGwAAEAAAACYAAAAIAAAA//////////8="/>
              </a:ext>
            </a:extLst>
          </p:cNvSpPr>
          <p:nvPr/>
        </p:nvSpPr>
        <p:spPr>
          <a:xfrm>
            <a:off x="252095" y="1706880"/>
            <a:ext cx="5742305" cy="2692400"/>
          </a:xfrm>
          <a:custGeom>
            <a:avLst/>
            <a:gdLst/>
            <a:ahLst/>
            <a:cxnLst/>
            <a:rect l="0" t="0" r="5742305" b="2692400"/>
            <a:pathLst>
              <a:path w="5742305" h="2692400">
                <a:moveTo>
                  <a:pt x="0" y="2692400"/>
                </a:moveTo>
                <a:lnTo>
                  <a:pt x="5742305" y="2692400"/>
                </a:lnTo>
                <a:lnTo>
                  <a:pt x="5742305" y="0"/>
                </a:lnTo>
                <a:lnTo>
                  <a:pt x="0" y="0"/>
                </a:lnTo>
                <a:lnTo>
                  <a:pt x="0" y="2692400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5" name="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B5BAAAUwEAAIdGAAD7CAAAECAAACYAAAAIAAAAPIAAAAAAAAA=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4000" b="1" i="0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5bBg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DAAwAAtAkAAGAkAACMJQAAECAAACYAAAAIAAAAPTAAAAAAAAA="/>
              </a:ext>
            </a:extLst>
          </p:cNvSpPr>
          <p:nvPr>
            <p:ph idx="2"/>
          </p:nvPr>
        </p:nvSpPr>
        <p:spPr>
          <a:xfrm>
            <a:off x="609600" y="1577340"/>
            <a:ext cx="5303520" cy="452628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RJ6Ww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CgJgAAtAkAAEBHAACMJQAAECAAACYAAAAIAAAAPTAAAAAAAAA="/>
              </a:ext>
            </a:extLst>
          </p:cNvSpPr>
          <p:nvPr>
            <p:ph idx="3"/>
          </p:nvPr>
        </p:nvSpPr>
        <p:spPr>
          <a:xfrm>
            <a:off x="6278880" y="1577340"/>
            <a:ext cx="5303520" cy="452628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CAGQAAPCcAAIAxAABYKQAAECAAACYAAAAIAAAAPIAAAAAAAAA="/>
              </a:ext>
            </a:extLst>
          </p:cNvSpPr>
          <p:nvPr>
            <p:ph type="ftr" sz="quarter" idx="5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9" name="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DAAwAAPCcAAAAVAABYKQAAECAAACYAAAAIAAAAPIAAAAAAAAA="/>
              </a:ext>
            </a:extLst>
          </p:cNvSpPr>
          <p:nvPr>
            <p:ph type="dt" sz="half" idx="6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>
                <a:solidFill>
                  <a:srgbClr val="8C8C8C"/>
                </a:solidFill>
              </a:defRPr>
            </a:lvl1pPr>
          </a:lstStyle>
          <a:p>
            <a:fld id="{111E5E14-5AFC-4BA8-B2A6-ACFD10E844F9}" type="datetime1">
              <a:rPr lang="en-US"/>
              <a:t>9/20/2021</a:t>
            </a:fld>
            <a:endParaRPr lang="en-US"/>
          </a:p>
        </p:txBody>
      </p:sp>
      <p:sp>
        <p:nvSpPr>
          <p:cNvPr id="10" name="Holder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AANgAAPCcAAEBHAABYKQAAECAAACYAAAAIAAAAPIAAAAAAAAA="/>
              </a:ext>
            </a:extLst>
          </p:cNvSpPr>
          <p:nvPr>
            <p:ph type="sldNum" sz="quarter" idx="7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>
                <a:solidFill>
                  <a:srgbClr val="8C8C8C"/>
                </a:solidFill>
              </a:defRPr>
            </a:lvl1pPr>
          </a:lstStyle>
          <a:p>
            <a:fld id="{111E70F4-BAFC-4B86-B2A6-4CD33EE8441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+x0F8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B5BAAAUwEAAIdGAAD7CAAAECAAACYAAAAIAAAAPIAAAAAAAAA=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4000" b="1" i="0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ACQ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CAGQAAPCcAAIAxAABYKQAAECAAACYAAAAIAAAAPIAAAAAAAAA="/>
              </a:ext>
            </a:extLst>
          </p:cNvSpPr>
          <p:nvPr>
            <p:ph type="ftr" sz="quarter" idx="5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DAAwAAPCcAAAAVAABYKQAAECAAACYAAAAIAAAAPIAAAAAAAAA="/>
              </a:ext>
            </a:extLst>
          </p:cNvSpPr>
          <p:nvPr>
            <p:ph type="dt" sz="half" idx="6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>
                <a:solidFill>
                  <a:srgbClr val="8C8C8C"/>
                </a:solidFill>
              </a:defRPr>
            </a:lvl1pPr>
          </a:lstStyle>
          <a:p>
            <a:fld id="{111E0BB6-F8FC-4BFD-B2A6-0EA845E8445B}" type="datetime1">
              <a:rPr lang="en-US"/>
              <a:t>9/20/2021</a:t>
            </a:fld>
            <a:endParaRPr lang="en-US"/>
          </a:p>
        </p:txBody>
      </p:sp>
      <p:sp>
        <p:nvSpPr>
          <p:cNvPr id="5" name="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AANgAAPCcAAEBHAABYKQAAECAAACYAAAAIAAAAPIAAAAAAAAA="/>
              </a:ext>
            </a:extLst>
          </p:cNvSpPr>
          <p:nvPr>
            <p:ph type="sldNum" sz="quarter" idx="7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>
                <a:solidFill>
                  <a:srgbClr val="8C8C8C"/>
                </a:solidFill>
              </a:defRPr>
            </a:lvl1pPr>
          </a:lstStyle>
          <a:p>
            <a:fld id="{111E344E-00FC-4BC2-B2A6-F6977AE844A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/fbv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99u8A////AQAAAAAAAAAAAAAAAAAAAAAAAAAAAAAAAAAAAAAAAAAAAAAAAH9/fwDu7OE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12192000" b="6858000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3" name="bg object 17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12192000" b="6858000"/>
            <a:pathLst>
              <a:path w="12192000" h="6858000">
                <a:moveTo>
                  <a:pt x="12192000" y="0"/>
                </a:moveTo>
                <a:lnTo>
                  <a:pt x="1718183" y="0"/>
                </a:lnTo>
                <a:lnTo>
                  <a:pt x="1718183" y="1716024"/>
                </a:lnTo>
                <a:lnTo>
                  <a:pt x="0" y="1716024"/>
                </a:lnTo>
                <a:lnTo>
                  <a:pt x="0" y="6858000"/>
                </a:lnTo>
                <a:lnTo>
                  <a:pt x="6815201" y="6858000"/>
                </a:lnTo>
                <a:lnTo>
                  <a:pt x="6815201" y="1716024"/>
                </a:lnTo>
                <a:lnTo>
                  <a:pt x="12192000" y="171602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4" name="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wAUw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CAGQAAPCcAAIAxAABYKQAAECAAACYAAAAIAAAAPIAAAAAAAAA="/>
              </a:ext>
            </a:extLst>
          </p:cNvSpPr>
          <p:nvPr>
            <p:ph type="ftr" sz="quarter" idx="5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5" name="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DAAwAAPCcAAAAVAABYKQAAECAAACYAAAAIAAAAPIAAAAAAAAA="/>
              </a:ext>
            </a:extLst>
          </p:cNvSpPr>
          <p:nvPr>
            <p:ph type="dt" sz="half" idx="6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>
                <a:solidFill>
                  <a:srgbClr val="8C8C8C"/>
                </a:solidFill>
              </a:defRPr>
            </a:lvl1pPr>
          </a:lstStyle>
          <a:p>
            <a:fld id="{111E263B-75FC-4BD0-B2A6-838568E844D6}" type="datetime1">
              <a:rPr lang="en-US"/>
              <a:t>9/20/2021</a:t>
            </a:fld>
            <a:endParaRPr lang="en-US"/>
          </a:p>
        </p:txBody>
      </p:sp>
      <p:sp>
        <p:nvSpPr>
          <p:cNvPr id="6" name="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n9/fwAAAAADzMzMAMDA/wB/f38AAAAAAAAAAAAAAAAAAAAAAAAAAAAhAAAAGAAAABQAAAAANgAAPCcAAEBHAABYKQAAECAAACYAAAAIAAAAPIAAAAAAAAA="/>
              </a:ext>
            </a:extLst>
          </p:cNvSpPr>
          <p:nvPr>
            <p:ph type="sldNum" sz="quarter" idx="7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>
                <a:solidFill>
                  <a:srgbClr val="8C8C8C"/>
                </a:solidFill>
              </a:defRPr>
            </a:lvl1pPr>
          </a:lstStyle>
          <a:p>
            <a:fld id="{111E5C2B-65FC-4BAA-B2A6-93FF12E844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/fbv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99u8A////AQAAAAAAAAAAAAAAAAAAAAAAAAAAAAAAAAAAAAAAAAAAAAAAAH9/fwDu7OEDzMzMAMDA/wB/f38AAAAAAAAAAAAAAAAAAAAAAAAAAAAhAAAAGAAAABQAAAAAAAAAAAAAAABLAAAwKgAAEAAAACYAAAAIAAAA//////////8="/>
              </a:ext>
            </a:extLst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12192000" b="6858000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3" name="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5BAAAUwEAAIdGAAD7CAAAECAAACYAAAAIAAAAPb8AAH8AAAA="/>
              </a:ext>
            </a:extLst>
          </p:cNvSpPr>
          <p:nvPr>
            <p:ph type="title"/>
          </p:nvPr>
        </p:nvSpPr>
        <p:spPr>
          <a:xfrm>
            <a:off x="727075" y="215265"/>
            <a:ext cx="10737850" cy="1244600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>
              <a:defRPr sz="4000" b="1" i="0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Calibri" pitchFamily="2" charset="-52"/>
              </a:defRPr>
            </a:lvl1pPr>
          </a:lstStyle>
          <a:p>
            <a:endParaRPr/>
          </a:p>
        </p:txBody>
      </p:sp>
      <p:sp>
        <p:nvSpPr>
          <p:cNvPr id="4" name="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akFP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tAkAAEBHAACMJQAAECAAACYAAAAIAAAAPb8AAH8AAAA="/>
              </a:ext>
            </a:extLst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hNaeM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CAGQAAPCcAAIAxAABYKQAAECAAACYAAAAIAAAAPb8AAH8AAAA="/>
              </a:ext>
            </a:extLst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ctr">
              <a:defRPr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tE1Ls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AAwAAPCcAAAAVAABYKQAAECAAACYAAAAIAAAAPb8AAH8AAAA="/>
              </a:ext>
            </a:extLst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en-US">
                <a:solidFill>
                  <a:srgbClr val="8C8C8C"/>
                </a:solidFill>
              </a:defRPr>
            </a:lvl1pPr>
          </a:lstStyle>
          <a:p>
            <a:fld id="{111E6A1E-50FC-4B9C-B2A6-A6C924E844F3}" type="datetime1">
              <a:rPr lang="en-US"/>
              <a:t>9/20/2021</a:t>
            </a:fld>
            <a:endParaRPr lang="en-US"/>
          </a:p>
        </p:txBody>
      </p:sp>
      <p:sp>
        <p:nvSpPr>
          <p:cNvPr id="7" name="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fBVf8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NgAAPCcAAEBHAABYKQAAECAAACYAAAAIAAAAPb8AAH8AAAA="/>
              </a:ext>
            </a:extLst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r">
              <a:defRPr>
                <a:solidFill>
                  <a:srgbClr val="8C8C8C"/>
                </a:solidFill>
              </a:defRPr>
            </a:lvl1pPr>
          </a:lstStyle>
          <a:p>
            <a:fld id="{111E4A5F-11FC-4BBC-B2A6-E7E904E844B2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hyperlink" Target="https://vk.com/id131781135" TargetMode="Externa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hyperlink" Target="https://vk.com/nosmu" TargetMode="Externa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hyperlink" Target="mailto:nosmu@isma.ivanovo.ru" TargetMode="External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4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JDAAAVwQAAP9IAAAvBgAAECAAACYAAAAIAAAA//////////8="/>
              </a:ext>
            </a:extLst>
          </p:cNvSpPr>
          <p:nvPr/>
        </p:nvSpPr>
        <p:spPr>
          <a:xfrm>
            <a:off x="1997075" y="705485"/>
            <a:ext cx="9869170" cy="299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 defTabSz="914400">
              <a:lnSpc>
                <a:spcPct val="100000"/>
              </a:lnSpc>
              <a:spcBef>
                <a:spcPts val="100"/>
              </a:spcBef>
              <a:tabLst>
                <a:tab pos="6442075" algn="l"/>
              </a:tabLst>
            </a:pPr>
            <a:r>
              <a:rPr b="1" spc="-2">
                <a:latin typeface="Arial" pitchFamily="2" charset="-52"/>
                <a:ea typeface="Calibri" pitchFamily="2" charset="-52"/>
                <a:cs typeface="Arial" pitchFamily="2" charset="-52"/>
              </a:rPr>
              <a:t>ФГБОУ</a:t>
            </a:r>
            <a:r>
              <a:rPr b="1" spc="3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b="1" spc="-5">
                <a:latin typeface="Arial" pitchFamily="2" charset="-52"/>
                <a:ea typeface="Calibri" pitchFamily="2" charset="-52"/>
                <a:cs typeface="Arial" pitchFamily="2" charset="-52"/>
              </a:rPr>
              <a:t>ВО</a:t>
            </a:r>
            <a:r>
              <a:rPr b="1" spc="3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b="1" spc="-3">
                <a:latin typeface="Arial" pitchFamily="2" charset="-52"/>
                <a:ea typeface="Calibri" pitchFamily="2" charset="-52"/>
                <a:cs typeface="Arial" pitchFamily="2" charset="-52"/>
              </a:rPr>
              <a:t>«Ивановская</a:t>
            </a:r>
            <a:r>
              <a:rPr b="1" spc="9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b="1" spc="-3">
                <a:latin typeface="Arial" pitchFamily="2" charset="-52"/>
                <a:ea typeface="Calibri" pitchFamily="2" charset="-52"/>
                <a:cs typeface="Arial" pitchFamily="2" charset="-52"/>
              </a:rPr>
              <a:t>государственная</a:t>
            </a:r>
            <a:r>
              <a:rPr b="1" spc="14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b="1" spc="-2">
                <a:latin typeface="Arial" pitchFamily="2" charset="-52"/>
                <a:ea typeface="Calibri" pitchFamily="2" charset="-52"/>
                <a:cs typeface="Arial" pitchFamily="2" charset="-52"/>
              </a:rPr>
              <a:t>медицинская	академия» Минздрава</a:t>
            </a:r>
            <a:r>
              <a:rPr b="1" spc="-3">
                <a:latin typeface="Arial" pitchFamily="2" charset="-52"/>
                <a:ea typeface="Calibri" pitchFamily="2" charset="-52"/>
                <a:cs typeface="Arial" pitchFamily="2" charset="-52"/>
              </a:rPr>
              <a:t> России</a:t>
            </a:r>
            <a:endParaRPr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grpSp>
        <p:nvGrpSpPr>
          <p:cNvPr id="3" name="object 3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HIiIFQMAAAAEAAAAAAAAAAAAAAAAAAAAAAAAAAfAAAAVAAAAAAAAAAAAAAAAAAAAAAAAAAAAAAAAAAAAAAAAAAAAAAAAAAAAAAAAAAAAAAAAAAAAAAAAAAAAAAAAAAAAAAAAAAAAAAAAAAAAAAAAAAAAAAAAAAAACEAAAAYAAAAFAAAAGoBAAC6EwAAvykAALQgAAAQAAAAJgAAAAgAAAD/////AAAAAA=="/>
              </a:ext>
            </a:extLst>
          </p:cNvGrpSpPr>
          <p:nvPr/>
        </p:nvGrpSpPr>
        <p:grpSpPr>
          <a:xfrm>
            <a:off x="229870" y="3206750"/>
            <a:ext cx="6556375" cy="2109470"/>
            <a:chOff x="229870" y="3206750"/>
            <a:chExt cx="6556375" cy="2109470"/>
          </a:xfrm>
        </p:grpSpPr>
        <p:pic>
          <p:nvPicPr>
            <p:cNvPr id="7" name="object 4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rAMAALoTAAB6JwAA9BkAAAAAAAAmAAAACAAAAP//////////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6900" y="3206750"/>
              <a:ext cx="5820410" cy="10121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object 5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gEAABoXAAC/KQAAVB0AAAAAAAAmAAAACAAAAP//////////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870" y="3755390"/>
              <a:ext cx="6556375" cy="10121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" name="object 6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+AcAAHoaAAC0GAAAtCA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4304030"/>
              <a:ext cx="2720340" cy="101219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4" name="object 7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hUAAHoaAABsIgAAtCAAAAAAAAAmAAAACAAAAP//////////"/>
                </a:ext>
              </a:extLst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5030" y="4304030"/>
              <a:ext cx="2180590" cy="101219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8" name="object 8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XAwAAeRQAABonAADCHgAAECAAACYAAAAIAAAA//////////8="/>
              </a:ext>
            </a:extLst>
          </p:cNvSpPr>
          <p:nvPr/>
        </p:nvSpPr>
        <p:spPr>
          <a:xfrm>
            <a:off x="502285" y="3328035"/>
            <a:ext cx="5854065" cy="1671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 marR="5080" indent="367030">
              <a:lnSpc>
                <a:spcPct val="100000"/>
              </a:lnSpc>
              <a:spcBef>
                <a:spcPts val="100"/>
              </a:spcBef>
            </a:pPr>
            <a:r>
              <a:rPr sz="3600" b="1" spc="-3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НАУЧНОЕ ОБЩЕСТВО  </a:t>
            </a:r>
            <a:r>
              <a:rPr sz="3600" b="1" spc="-7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СТУДЕНТОВ</a:t>
            </a:r>
            <a:r>
              <a:rPr sz="3600" b="1" spc="-14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3600" b="1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И</a:t>
            </a:r>
            <a:r>
              <a:rPr sz="3600" b="1" spc="-7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3600" b="1" spc="-3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МОЛОДЫХ</a:t>
            </a:r>
            <a:endParaRPr sz="3600">
              <a:latin typeface="Arial" pitchFamily="2" charset="-52"/>
              <a:ea typeface="Calibri" pitchFamily="2" charset="-52"/>
              <a:cs typeface="Arial" pitchFamily="2" charset="-52"/>
            </a:endParaRPr>
          </a:p>
          <a:p>
            <a:pPr marL="1077595">
              <a:lnSpc>
                <a:spcPct val="100000"/>
              </a:lnSpc>
            </a:pPr>
            <a:r>
              <a:rPr sz="3600" b="1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УЧЕНЫХ</a:t>
            </a:r>
            <a:r>
              <a:rPr sz="3600" b="1" spc="-10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3600" b="1">
                <a:solidFill>
                  <a:srgbClr val="843B0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ИвГМА</a:t>
            </a:r>
            <a:endParaRPr sz="3600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grpSp>
        <p:nvGrpSpPr>
          <p:cNvPr id="9" name="object 9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MUBAAAAAAAAf0gAADAqAAAQAAAAJgAAAAgAAAD/////AAAAAA=="/>
              </a:ext>
            </a:extLst>
          </p:cNvGrpSpPr>
          <p:nvPr/>
        </p:nvGrpSpPr>
        <p:grpSpPr>
          <a:xfrm>
            <a:off x="287655" y="0"/>
            <a:ext cx="11497310" cy="6858000"/>
            <a:chOff x="287655" y="0"/>
            <a:chExt cx="11497310" cy="6858000"/>
          </a:xfrm>
        </p:grpSpPr>
        <p:pic>
          <p:nvPicPr>
            <p:cNvPr id="13" name="object 10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xQEAAMUAAACyCAAAyQkAAAAAAAAmAAAACAAAAP//////////"/>
                </a:ext>
              </a:extLst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655" y="125095"/>
              <a:ext cx="1125855" cy="146558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2" name="object 11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uiwAAHMMAAB+SAAASygAAAAAAAAmAAAACAAAAP//////////"/>
                </a:ext>
              </a:extLst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70750" y="2023745"/>
              <a:ext cx="4513580" cy="452628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1" name="object 12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SN4R7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7CkAAI4KAAA8KgAAMCoAAAAAAAAmAAAACAAAAP//////////"/>
                </a:ext>
              </a:extLst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14820" y="1715770"/>
              <a:ext cx="50800" cy="514223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0" name="object 13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QQoAAAAAAACRCgAAjgoAAAAAAAAmAAAACAAAAP//////////"/>
                </a:ext>
              </a:extLst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66875" y="0"/>
              <a:ext cx="50800" cy="171577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yU2P8MAAAAEAAAAAAAAAAAAAAAAAAAAAAAAAAeAAAAaAAAAAAAAAAAAAAAAAAAAAAAAAAAAAAAECcAABAnAAAAAAAAAAAAAAAAAAAAAAAAAAAAAAAAAAAAAAAAAAAAABQAAAAAAAAAwMD/AAAAAABkAAAAMgAAAAAAAABkAAAAAAAAAH9/fwAKAAAAHwAAAFQAAAD///8A////AQAAAAAAAAAAAAAAAAAAAAAAAAAAAAAAAAAAAAAAAAAAAAAAAn9/fwDu7OEDzMzMAMDA/wB/f38AAAAAAAAAAAAAAAAAAAAAAAAAAAAhAAAAGAAAABQAAACBCAAAUwEAAIBCAAC7DAAAECAAACYAAAAIAAAAPTAAAAAAAAA="/>
              </a:ext>
            </a:extLst>
          </p:cNvSpPr>
          <p:nvPr>
            <p:ph type="title"/>
          </p:nvPr>
        </p:nvSpPr>
        <p:spPr>
          <a:xfrm>
            <a:off x="1382395" y="215265"/>
            <a:ext cx="9427845" cy="1854200"/>
          </a:xfrm>
        </p:spPr>
        <p:txBody>
          <a:bodyPr vert="horz" wrap="square" lIns="0" tIns="12065" rIns="0" bIns="0" numCol="1" spcCol="215900" anchor="t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4"/>
              <a:t>Всероссийские</a:t>
            </a:r>
            <a:r>
              <a:rPr spc="8"/>
              <a:t> </a:t>
            </a:r>
            <a:r>
              <a:rPr spc="-4"/>
              <a:t>конференции</a:t>
            </a:r>
            <a:r>
              <a:t> с</a:t>
            </a:r>
          </a:p>
          <a:p>
            <a:pPr marL="12700" marR="5080" algn="ctr">
              <a:lnSpc>
                <a:spcPct val="100000"/>
              </a:lnSpc>
            </a:pPr>
            <a:r>
              <a:rPr spc="-4"/>
              <a:t>международным</a:t>
            </a:r>
            <a:r>
              <a:rPr spc="4"/>
              <a:t> </a:t>
            </a:r>
            <a:r>
              <a:rPr spc="-4"/>
              <a:t>участием,</a:t>
            </a:r>
            <a:r>
              <a:rPr spc="4"/>
              <a:t> </a:t>
            </a:r>
            <a:r>
              <a:rPr spc="-8"/>
              <a:t>ежегодно </a:t>
            </a:r>
            <a:r>
              <a:rPr spc="-192"/>
              <a:t> </a:t>
            </a:r>
            <a:r>
              <a:rPr spc="-4"/>
              <a:t>проводимые</a:t>
            </a:r>
            <a:r>
              <a:rPr spc="4"/>
              <a:t> </a:t>
            </a:r>
            <a:r>
              <a:rPr spc="-4"/>
              <a:t>НОСМУ</a:t>
            </a:r>
            <a:r>
              <a:rPr spc="8"/>
              <a:t> </a:t>
            </a:r>
            <a:r>
              <a:t>ИвГМА</a:t>
            </a:r>
          </a:p>
        </p:txBody>
      </p:sp>
      <p:sp>
        <p:nvSpPr>
          <p:cNvPr id="3" name="object 3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DMgAAyCcAADgzAAAQKQAAECAAACYAAAAIAAAA//////////8="/>
              </a:ext>
            </a:extLst>
          </p:cNvSpPr>
          <p:nvPr/>
        </p:nvSpPr>
        <p:spPr>
          <a:xfrm>
            <a:off x="8129905" y="6466840"/>
            <a:ext cx="196215" cy="208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">
                <a:solidFill>
                  <a:srgbClr val="888888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10</a:t>
            </a:r>
            <a:endParaRPr sz="12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pic>
        <p:nvPicPr>
          <p:cNvPr id="4" name="object 4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VW2eJ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8iYAAJYNAAB5OgAAcS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6330950" y="2208530"/>
            <a:ext cx="3174365" cy="43656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5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LBEAAJYNAAAOJAAAcS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791460" y="2208530"/>
            <a:ext cx="3069590" cy="43656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MAAAAEAAAAAAAAAAAAAAAAAAAAAAAAAAeAAAAaAAAAAAAAAAAAAAAAAAAAAAAAAAAAAAAECcAABAnAAAAAAAAAAAAAAAAAAAAAAAAAAAAAAAAAAAAAAAAAAAAABQAAAAAAAAAwMD/AAAAAABkAAAAMgAAAAAAAABkAAAAAAAAAH9/fwAKAAAAHwAAAFQAAAD///8A////AQAAAAAAAAAAAAAAAAAAAAAAAAAAAAAAAAAAAAAAAAAAAAAAAn9/fwDu7OEDzMzMAMDA/wB/f38AAAAAAAAAAAAAAAAAAAAAAAAAAAAhAAAAGAAAABQAAAAHBwAAUwEAAP9DAABGDAAAECAAACYAAAAIAAAAPTAAAAAAAAA="/>
              </a:ext>
            </a:extLst>
          </p:cNvSpPr>
          <p:nvPr>
            <p:ph type="title"/>
          </p:nvPr>
        </p:nvSpPr>
        <p:spPr>
          <a:xfrm>
            <a:off x="1142365" y="215265"/>
            <a:ext cx="9911080" cy="1779905"/>
          </a:xfrm>
        </p:spPr>
        <p:txBody>
          <a:bodyPr vert="horz" wrap="square" lIns="0" tIns="12065" rIns="0" bIns="0" numCol="1" spcCol="215900" anchor="t">
            <a:prstTxWarp prst="textNoShape">
              <a:avLst/>
            </a:prstTxWarp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95"/>
              </a:spcBef>
            </a:pPr>
            <a:r>
              <a:rPr spc="-4"/>
              <a:t>Научно-практические</a:t>
            </a:r>
            <a:r>
              <a:rPr spc="11"/>
              <a:t> </a:t>
            </a:r>
            <a:r>
              <a:rPr spc="-4"/>
              <a:t>мероприятия </a:t>
            </a:r>
            <a:r>
              <a:t> </a:t>
            </a:r>
            <a:r>
              <a:rPr spc="-4"/>
              <a:t>студентов</a:t>
            </a:r>
            <a:r>
              <a:rPr spc="8"/>
              <a:t> </a:t>
            </a:r>
            <a:r>
              <a:t>и </a:t>
            </a:r>
            <a:r>
              <a:rPr spc="-8"/>
              <a:t>молодых</a:t>
            </a:r>
            <a:r>
              <a:t> </a:t>
            </a:r>
            <a:r>
              <a:rPr spc="-4"/>
              <a:t>ученых</a:t>
            </a:r>
            <a:r>
              <a:rPr spc="4"/>
              <a:t> </a:t>
            </a:r>
            <a:r>
              <a:t>в</a:t>
            </a:r>
            <a:r>
              <a:rPr spc="8"/>
              <a:t> </a:t>
            </a:r>
            <a:r>
              <a:t>ИвГМА</a:t>
            </a: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2800" spc="-3"/>
              <a:t>Межкафедральные</a:t>
            </a:r>
            <a:r>
              <a:rPr sz="2800" spc="8"/>
              <a:t> </a:t>
            </a:r>
            <a:r>
              <a:rPr sz="2800" spc="-3"/>
              <a:t>конференции</a:t>
            </a:r>
            <a:endParaRPr sz="2800"/>
          </a:p>
        </p:txBody>
      </p:sp>
      <p:sp>
        <p:nvSpPr>
          <p:cNvPr id="3" name="object 3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T///8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/MwAAkScAAPQ0AADZKAAAECAAACYAAAAIAAAA//////////8="/>
              </a:ext>
            </a:extLst>
          </p:cNvSpPr>
          <p:nvPr/>
        </p:nvSpPr>
        <p:spPr>
          <a:xfrm>
            <a:off x="8411845" y="6431915"/>
            <a:ext cx="196215" cy="208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">
                <a:solidFill>
                  <a:srgbClr val="888888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12</a:t>
            </a:r>
            <a:endParaRPr sz="12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pic>
        <p:nvPicPr>
          <p:cNvPr id="4" name="object 4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qu/z7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TQIAAA4NAACMIwAA/C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74015" y="2122170"/>
            <a:ext cx="5404485" cy="4540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ject 5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ny5+p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CUAAA4NAACzSAAA/C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22170"/>
            <a:ext cx="5721985" cy="45402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/e/w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BxNgAA+QwAAI9JAAD8KAAAEAAAACYAAAAIAAAA//////////8="/>
              </a:ext>
            </a:extLst>
          </p:cNvSpPr>
          <p:nvPr/>
        </p:nvSpPr>
        <p:spPr>
          <a:xfrm>
            <a:off x="8849995" y="2108835"/>
            <a:ext cx="3107690" cy="4553585"/>
          </a:xfrm>
          <a:custGeom>
            <a:avLst/>
            <a:gdLst/>
            <a:ahLst/>
            <a:cxnLst/>
            <a:rect l="0" t="0" r="3107690" b="4553585"/>
            <a:pathLst>
              <a:path w="3107690" h="4553585">
                <a:moveTo>
                  <a:pt x="3107562" y="0"/>
                </a:moveTo>
                <a:lnTo>
                  <a:pt x="0" y="0"/>
                </a:lnTo>
                <a:lnTo>
                  <a:pt x="0" y="4553077"/>
                </a:lnTo>
                <a:lnTo>
                  <a:pt x="3107562" y="4553077"/>
                </a:lnTo>
                <a:lnTo>
                  <a:pt x="3107562" y="0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H///8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C9GgAA+QwAANI1AAD8KAAAEAAAACYAAAAIAAAA//////////8="/>
              </a:ext>
            </a:extLst>
          </p:cNvSpPr>
          <p:nvPr/>
        </p:nvSpPr>
        <p:spPr>
          <a:xfrm>
            <a:off x="4346575" y="2108835"/>
            <a:ext cx="4402455" cy="4553585"/>
          </a:xfrm>
          <a:custGeom>
            <a:avLst/>
            <a:gdLst/>
            <a:ahLst/>
            <a:cxnLst/>
            <a:rect l="0" t="0" r="4402455" b="4553585"/>
            <a:pathLst>
              <a:path w="4402455" h="4553585">
                <a:moveTo>
                  <a:pt x="0" y="4553077"/>
                </a:moveTo>
                <a:lnTo>
                  <a:pt x="4401947" y="4553077"/>
                </a:lnTo>
                <a:lnTo>
                  <a:pt x="4401947" y="0"/>
                </a:lnTo>
                <a:lnTo>
                  <a:pt x="0" y="0"/>
                </a:lnTo>
                <a:lnTo>
                  <a:pt x="0" y="4553077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4" name="object 4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Q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BMAQAA+QwAAM0ZAAD8KAAAEAAAACYAAAAIAAAA//////////8="/>
              </a:ext>
            </a:extLst>
          </p:cNvSpPr>
          <p:nvPr/>
        </p:nvSpPr>
        <p:spPr>
          <a:xfrm>
            <a:off x="210820" y="2108835"/>
            <a:ext cx="3983355" cy="4553585"/>
          </a:xfrm>
          <a:custGeom>
            <a:avLst/>
            <a:gdLst/>
            <a:ahLst/>
            <a:cxnLst/>
            <a:rect l="0" t="0" r="3983355" b="4553585"/>
            <a:pathLst>
              <a:path w="3983355" h="4553585">
                <a:moveTo>
                  <a:pt x="3982974" y="0"/>
                </a:moveTo>
                <a:lnTo>
                  <a:pt x="0" y="0"/>
                </a:lnTo>
                <a:lnTo>
                  <a:pt x="0" y="4553077"/>
                </a:lnTo>
                <a:lnTo>
                  <a:pt x="3982974" y="4553077"/>
                </a:lnTo>
                <a:lnTo>
                  <a:pt x="3982974" y="0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5" name="object 5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NXl1M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BMAQAA2AYAAGdJAADNCwAAEAAAACYAAAAIAAAA//////////8="/>
              </a:ext>
            </a:extLst>
          </p:cNvSpPr>
          <p:nvPr/>
        </p:nvSpPr>
        <p:spPr>
          <a:xfrm>
            <a:off x="210820" y="1112520"/>
            <a:ext cx="11721465" cy="805815"/>
          </a:xfrm>
          <a:custGeom>
            <a:avLst/>
            <a:gdLst/>
            <a:ahLst/>
            <a:cxnLst/>
            <a:rect l="0" t="0" r="11721465" b="805815"/>
            <a:pathLst>
              <a:path w="11721465" h="805815">
                <a:moveTo>
                  <a:pt x="0" y="805561"/>
                </a:moveTo>
                <a:lnTo>
                  <a:pt x="11721147" y="805561"/>
                </a:lnTo>
                <a:lnTo>
                  <a:pt x="11721147" y="0"/>
                </a:lnTo>
                <a:lnTo>
                  <a:pt x="0" y="0"/>
                </a:lnTo>
                <a:lnTo>
                  <a:pt x="0" y="805561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6" name="object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///8A////AQAAAAAAAAAAAAAAAAAAAAAAAAAAAAAAAAAAAAAAAAAAAAAAAn9/fwDu7OEDzMzMAMDA/wB/f38AAAAAAAAAAAAAAAAAAAAAAAAAAAAhAAAAGAAAABQAAAC+GQAAUwEAAEMxAAA7BQAAECAAACYAAAAIAAAAPTAAAAAAAAA="/>
              </a:ext>
            </a:extLst>
          </p:cNvSpPr>
          <p:nvPr>
            <p:ph type="title"/>
          </p:nvPr>
        </p:nvSpPr>
        <p:spPr>
          <a:xfrm>
            <a:off x="4184650" y="215265"/>
            <a:ext cx="3823335" cy="635000"/>
          </a:xfrm>
        </p:spPr>
        <p:txBody>
          <a:bodyPr vert="horz" wrap="square" lIns="0" tIns="12065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"/>
              <a:t>Где</a:t>
            </a:r>
            <a:r>
              <a:rPr spc="-8"/>
              <a:t> </a:t>
            </a:r>
            <a:r>
              <a:t>нас</a:t>
            </a:r>
            <a:r>
              <a:rPr spc="-8"/>
              <a:t> </a:t>
            </a:r>
            <a:r>
              <a:t>найти?</a:t>
            </a:r>
          </a:p>
        </p:txBody>
      </p:sp>
      <p:sp>
        <p:nvSpPr>
          <p:cNvPr id="7" name="object 7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kAQAALQgAAI9JAAA2CgAAECAAACYAAAAIAAAA//////////8="/>
              </a:ext>
            </a:extLst>
          </p:cNvSpPr>
          <p:nvPr/>
        </p:nvSpPr>
        <p:spPr>
          <a:xfrm>
            <a:off x="185420" y="1329055"/>
            <a:ext cx="11772265" cy="330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990600">
              <a:lnSpc>
                <a:spcPct val="100000"/>
              </a:lnSpc>
              <a:spcBef>
                <a:spcPts val="105"/>
              </a:spcBef>
            </a:pPr>
            <a:r>
              <a:rPr sz="2000" spc="-23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г.</a:t>
            </a:r>
            <a:r>
              <a:rPr sz="2000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Иваново,</a:t>
            </a:r>
            <a:r>
              <a:rPr sz="2000" spc="-4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Шереметевский </a:t>
            </a:r>
            <a:r>
              <a:rPr sz="2000" spc="-7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проспект,</a:t>
            </a:r>
            <a:r>
              <a:rPr sz="2000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8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,</a:t>
            </a:r>
            <a:r>
              <a:rPr sz="2000" spc="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комн.44. ежедневно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с</a:t>
            </a:r>
            <a:r>
              <a:rPr sz="2000" spc="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15</a:t>
            </a:r>
            <a:r>
              <a:rPr sz="1950" u="sng" spc="2" baseline="24000">
                <a:uFill>
                  <a:solidFill>
                    <a:srgbClr val="000000"/>
                  </a:solidFill>
                </a:u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00</a:t>
            </a:r>
            <a:r>
              <a:rPr sz="1950" spc="46" baseline="24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до 17</a:t>
            </a:r>
            <a:r>
              <a:rPr sz="1950" u="sng" baseline="24000">
                <a:uFill>
                  <a:solidFill>
                    <a:srgbClr val="000000"/>
                  </a:solidFill>
                </a:u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00</a:t>
            </a:r>
            <a:endParaRPr sz="1950" baseline="24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IAQAAgg0AAM0ZAAAPEQAAECAAACYAAAAIAAAA//////////8="/>
              </a:ext>
            </a:extLst>
          </p:cNvSpPr>
          <p:nvPr/>
        </p:nvSpPr>
        <p:spPr>
          <a:xfrm>
            <a:off x="248920" y="2195830"/>
            <a:ext cx="3945255" cy="577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671195" algn="ctr">
              <a:lnSpc>
                <a:spcPct val="100000"/>
              </a:lnSpc>
              <a:spcBef>
                <a:spcPts val="105"/>
              </a:spcBef>
            </a:pPr>
            <a:r>
              <a:rPr sz="2000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НОСМУ</a:t>
            </a:r>
            <a:r>
              <a:rPr sz="2000" spc="-4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ИвГМА</a:t>
            </a:r>
            <a:r>
              <a:rPr sz="2000" spc="-2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7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ВКонтакте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 marL="671195" algn="ctr">
              <a:lnSpc>
                <a:spcPct val="100000"/>
              </a:lnSpc>
              <a:spcBef>
                <a:spcPts val="15"/>
              </a:spcBef>
            </a:pPr>
            <a:r>
              <a:rPr sz="1600" spc="-1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(</a:t>
            </a:r>
            <a:r>
              <a:rPr sz="1600" u="heavy" spc="-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 pitchFamily="2" charset="-52"/>
                <a:ea typeface="Calibri" pitchFamily="2" charset="-52"/>
                <a:cs typeface="Microsoft Sans Serif" pitchFamily="2" charset="-52"/>
                <a:hlinkClick r:id="rId2"/>
              </a:rPr>
              <a:t>https://vk.com/nosmu</a:t>
            </a:r>
            <a:r>
              <a:rPr sz="1600" spc="-1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)</a:t>
            </a:r>
            <a:endParaRPr sz="16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9GgAAgg0AANI1AAAPEQAAECAAACYAAAAIAAAA//////////8="/>
              </a:ext>
            </a:extLst>
          </p:cNvSpPr>
          <p:nvPr/>
        </p:nvSpPr>
        <p:spPr>
          <a:xfrm>
            <a:off x="4346575" y="2195830"/>
            <a:ext cx="4402455" cy="5772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618490" algn="ctr">
              <a:lnSpc>
                <a:spcPct val="100000"/>
              </a:lnSpc>
              <a:spcBef>
                <a:spcPts val="105"/>
              </a:spcBef>
            </a:pPr>
            <a:r>
              <a:rPr sz="2000" spc="-4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Председатель Совета</a:t>
            </a:r>
            <a:r>
              <a:rPr sz="2000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НОСМУ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 marL="619760" algn="ctr">
              <a:lnSpc>
                <a:spcPct val="100000"/>
              </a:lnSpc>
              <a:spcBef>
                <a:spcPts val="15"/>
              </a:spcBef>
            </a:pPr>
            <a:r>
              <a:rPr sz="1600" spc="-1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(</a:t>
            </a:r>
            <a:r>
              <a:rPr sz="1600" u="heavy" spc="-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 pitchFamily="2" charset="-52"/>
                <a:ea typeface="Calibri" pitchFamily="2" charset="-52"/>
                <a:cs typeface="Microsoft Sans Serif" pitchFamily="2" charset="-52"/>
                <a:hlinkClick r:id="rId3"/>
              </a:rPr>
              <a:t>https://vk.com/id131781135</a:t>
            </a:r>
            <a:r>
              <a:rPr sz="1600" spc="-1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)</a:t>
            </a:r>
            <a:endParaRPr sz="16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dOgAA1AwAAF9JAABgEAAAECAAACYAAAAIAAAA//////////8="/>
              </a:ext>
            </a:extLst>
          </p:cNvSpPr>
          <p:nvPr/>
        </p:nvSpPr>
        <p:spPr>
          <a:xfrm>
            <a:off x="9528175" y="2085340"/>
            <a:ext cx="2399030" cy="5765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E-mail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spc="-1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(</a:t>
            </a:r>
            <a:r>
              <a:rPr sz="1600" u="heavy" spc="-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Microsoft Sans Serif" pitchFamily="2" charset="-52"/>
                <a:ea typeface="Calibri" pitchFamily="2" charset="-52"/>
                <a:cs typeface="Microsoft Sans Serif" pitchFamily="2" charset="-52"/>
                <a:hlinkClick r:id="rId4"/>
              </a:rPr>
              <a:t>nosmu@isma.ivanovo.ru</a:t>
            </a:r>
            <a:r>
              <a:rPr sz="1600" spc="-1">
                <a:solidFill>
                  <a:srgbClr val="333333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)</a:t>
            </a:r>
            <a:endParaRPr sz="16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pic>
        <p:nvPicPr>
          <p:cNvPr id="11" name="object 11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pDcAAEQUAABbSAAA+iQ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9044940" y="3294380"/>
            <a:ext cx="2717165" cy="27165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object 13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MQUAAEQUAADoFQAA+iQ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843915" y="3294380"/>
            <a:ext cx="2717165" cy="271653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4" name="object 14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L7/AOAMAAAAEAAAAAAAAAAAAAAAAAAAAAAAAAAfAAAAVAAAAAAAAAAAAAAAAAAAAAAAAAAAAAAAAAAAAAAAAAAAAAAAAAAAAAAAAAAAAAAAAAAAAAAAAAAAAAAAAAAAAAAAAAAAAAAAAAAAAAAAAAAAAAAAAAAAACEAAAAYAAAAFAAAAAcBAACxDAAAUAYAAPwoAAAQAAAAJgAAAAgAAAD/////AAAAAA=="/>
              </a:ext>
            </a:extLst>
          </p:cNvGrpSpPr>
          <p:nvPr/>
        </p:nvGrpSpPr>
        <p:grpSpPr>
          <a:xfrm>
            <a:off x="167005" y="2063115"/>
            <a:ext cx="859155" cy="4599305"/>
            <a:chOff x="167005" y="2063115"/>
            <a:chExt cx="859155" cy="4599305"/>
          </a:xfrm>
        </p:grpSpPr>
        <p:pic>
          <p:nvPicPr>
            <p:cNvPr id="16" name="object 15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BwEAALEMAABPBgAA+REAAAAAAAAmAAAACAAAAP//////////"/>
                </a:ext>
              </a:extLst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7005" y="2063115"/>
              <a:ext cx="858520" cy="85852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5" name="object 16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ILDlf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AEAAAANAACIAQAA+ygAAAAAAAAmAAAACAAAAP//////////"/>
                </a:ext>
              </a:extLst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8120" y="2113280"/>
              <a:ext cx="50800" cy="454850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17" name="object 17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MPIT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DUAAPkMAADmNQAA/CgAABAAAAAmAAAACAAAAP//////////"/>
              </a:ext>
            </a:extLst>
          </p:cNvPicPr>
          <p:nvPr/>
        </p:nvPicPr>
        <p:blipFill>
          <a:blip r:embed="rId9"/>
          <a:stretch>
            <a:fillRect/>
          </a:stretch>
        </p:blipFill>
        <p:spPr>
          <a:xfrm>
            <a:off x="8702040" y="2108835"/>
            <a:ext cx="59690" cy="455358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8" name="object 18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DpDREUMAAAAEAAAAAAAAAAAAAAAAAAAAAAAAAAfAAAAVAAAAAAAAAAAAAAAAAAAAAAAAAAAAAAAAAAAAAAAAAAAAAAAAAAAAAAAAAAAAAAAAAAAAAAAAAAAAAAAAAAAAAAAAAAAAAAAAAAAAAAAAAAAAAAAAAAAACEAAAAYAAAAFAAAAGE2AAD5DAAAgjoAAPwoAAAQAAAAJgAAAAgAAAD/////AAAAAA=="/>
              </a:ext>
            </a:extLst>
          </p:cNvGrpSpPr>
          <p:nvPr/>
        </p:nvGrpSpPr>
        <p:grpSpPr>
          <a:xfrm>
            <a:off x="8839835" y="2108835"/>
            <a:ext cx="671195" cy="4553585"/>
            <a:chOff x="8839835" y="2108835"/>
            <a:chExt cx="671195" cy="4553585"/>
          </a:xfrm>
        </p:grpSpPr>
        <p:pic>
          <p:nvPicPr>
            <p:cNvPr id="20" name="object 19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ELjVd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3DYAAAANAACCOgAApRAAAAAAAAAmAAAACAAAAP//////////"/>
                </a:ext>
              </a:extLst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17940" y="2113280"/>
              <a:ext cx="593090" cy="59245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9" name="object 20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YTYAAPkMAAC0NgAA/CgAAAAAAAAmAAAACAAAAP//////////"/>
                </a:ext>
              </a:extLst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835" y="2108835"/>
              <a:ext cx="52705" cy="45535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21" name="object 21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WkkAAPkMAADcSQAA/CgAABAAAAAmAAAACAAAAP//////////"/>
              </a:ext>
            </a:extLst>
          </p:cNvPicPr>
          <p:nvPr/>
        </p:nvPicPr>
        <p:blipFill>
          <a:blip r:embed="rId12"/>
          <a:stretch>
            <a:fillRect/>
          </a:stretch>
        </p:blipFill>
        <p:spPr>
          <a:xfrm>
            <a:off x="11924030" y="2108835"/>
            <a:ext cx="82550" cy="455358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2" name="object 22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L4rpoYMAAAAEAAAAAAAAAAAAAAAAAAAAAAAAAAfAAAAVAAAAAAAAAAAAAAAAAAAAAAAAAAAAAAAAAAAAAAAAAAAAAAAAAAAAAAAAAAAAAAAAAAAAAAAAAAAAAAAAAAAAAAAAAAAAAAAAAAAAAAAAAAAAAAAAAAAACEAAAAYAAAAFAAAAJEZAACrDAAAfR8AAPwoAAAQAAAAJgAAAAgAAAD/////AAAAAA=="/>
              </a:ext>
            </a:extLst>
          </p:cNvGrpSpPr>
          <p:nvPr/>
        </p:nvGrpSpPr>
        <p:grpSpPr>
          <a:xfrm>
            <a:off x="4156075" y="2059305"/>
            <a:ext cx="962660" cy="4603115"/>
            <a:chOff x="4156075" y="2059305"/>
            <a:chExt cx="962660" cy="4603115"/>
          </a:xfrm>
        </p:grpSpPr>
        <p:pic>
          <p:nvPicPr>
            <p:cNvPr id="25" name="object 23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NBoAAKsMAAB8HwAA8xEAAAAAAAAmAAAACAAAAP//////////"/>
                </a:ext>
              </a:extLst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59580" y="2059305"/>
              <a:ext cx="858520" cy="85852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4" name="object 24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bRoAAPkMAAC9GgAA+ygAAAAAAAAmAAAACAAAAP//////////"/>
                </a:ext>
              </a:extLst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95775" y="2108835"/>
              <a:ext cx="50800" cy="45529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3" name="object 25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kRkAAPkMAADxGQAA/CgAAAAAAAAmAAAACAAAAP//////////"/>
                </a:ext>
              </a:extLst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56075" y="2108835"/>
              <a:ext cx="60960" cy="455358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26" name="object 26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DgBAADYBgAAt0kAAMoLAAAQAAAAJgAAAAgAAAD/////AAAAAA=="/>
              </a:ext>
            </a:extLst>
          </p:cNvGrpSpPr>
          <p:nvPr/>
        </p:nvGrpSpPr>
        <p:grpSpPr>
          <a:xfrm>
            <a:off x="198120" y="1112520"/>
            <a:ext cx="11784965" cy="803910"/>
            <a:chOff x="198120" y="1112520"/>
            <a:chExt cx="11784965" cy="803910"/>
          </a:xfrm>
        </p:grpSpPr>
        <p:pic>
          <p:nvPicPr>
            <p:cNvPr id="29" name="object 27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JwIAAH0HAADSBQAAKAsAAAAAAAAmAAAACAAAAP//////////"/>
                </a:ext>
              </a:extLst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9885" y="1217295"/>
              <a:ext cx="596265" cy="5962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8" name="object 28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AEAANgGAACZAQAAygsAAAAAAAAmAAAACAAAAP//////////"/>
                </a:ext>
              </a:extLst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8120" y="1112520"/>
              <a:ext cx="61595" cy="80391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7" name="object 29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KOoJ/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Z0kAANgGAAC3SQAAyQsAAAAAAAAmAAAACAAAAP//////////"/>
                </a:ext>
              </a:extLst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932285" y="1112520"/>
              <a:ext cx="50800" cy="80327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59508" y="3124200"/>
            <a:ext cx="3176587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A7AgAApwkAAJFIAADMEQAAEAAAACYAAAAIAAAA//////////8="/>
              </a:ext>
            </a:extLst>
          </p:cNvSpPr>
          <p:nvPr/>
        </p:nvSpPr>
        <p:spPr>
          <a:xfrm>
            <a:off x="362585" y="1569085"/>
            <a:ext cx="11433810" cy="1323975"/>
          </a:xfrm>
          <a:custGeom>
            <a:avLst/>
            <a:gdLst/>
            <a:ahLst/>
            <a:cxnLst/>
            <a:rect l="0" t="0" r="11433810" b="1323975"/>
            <a:pathLst>
              <a:path w="11433810" h="1323975">
                <a:moveTo>
                  <a:pt x="0" y="1323466"/>
                </a:moveTo>
                <a:lnTo>
                  <a:pt x="11433594" y="1323466"/>
                </a:lnTo>
                <a:lnTo>
                  <a:pt x="11433594" y="0"/>
                </a:lnTo>
                <a:lnTo>
                  <a:pt x="0" y="0"/>
                </a:lnTo>
                <a:lnTo>
                  <a:pt x="0" y="1323466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3" name="object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u7OEDzMzMAMDA/wB/f38AAAAAAAAAAAAAAAAAAAAAAAAAAAAhAAAAGAAAABQAAAB5BAAAUwEAAIdGAAD7CAAAECAAACYAAAAIAAAAPDAAAAAAAAA="/>
              </a:ext>
            </a:extLst>
          </p:cNvSpPr>
          <p:nvPr>
            <p:ph type="title"/>
          </p:nvPr>
        </p:nvSpPr>
        <p:spPr/>
        <p:txBody>
          <a:bodyPr vert="horz" wrap="square" lIns="0" tIns="12065" rIns="0" bIns="0" numCol="1" spcCol="215900" anchor="t">
            <a:prstTxWarp prst="textNoShape">
              <a:avLst/>
            </a:prstTxWarp>
          </a:bodyPr>
          <a:lstStyle/>
          <a:p>
            <a:pPr marL="2310130" marR="5080" indent="-2138680">
              <a:lnSpc>
                <a:spcPct val="100000"/>
              </a:lnSpc>
              <a:spcBef>
                <a:spcPts val="95"/>
              </a:spcBef>
            </a:pPr>
            <a:r>
              <a:rPr spc="-4"/>
              <a:t>Научное</a:t>
            </a:r>
            <a:r>
              <a:rPr spc="4"/>
              <a:t> </a:t>
            </a:r>
            <a:r>
              <a:rPr spc="-4"/>
              <a:t>общество студентов</a:t>
            </a:r>
            <a:r>
              <a:rPr spc="4"/>
              <a:t> </a:t>
            </a:r>
            <a:r>
              <a:t>и</a:t>
            </a:r>
            <a:r>
              <a:rPr spc="-4"/>
              <a:t> </a:t>
            </a:r>
            <a:r>
              <a:rPr spc="-8"/>
              <a:t>молодых </a:t>
            </a:r>
            <a:r>
              <a:rPr spc="-192"/>
              <a:t> </a:t>
            </a:r>
            <a:r>
              <a:rPr spc="-4"/>
              <a:t>ученых</a:t>
            </a:r>
            <a:r>
              <a:rPr spc="4"/>
              <a:t> </a:t>
            </a:r>
            <a:r>
              <a:t>ИвГМА </a:t>
            </a:r>
            <a:r>
              <a:rPr spc="-4"/>
              <a:t>(НОСМУ)</a:t>
            </a:r>
          </a:p>
        </p:txBody>
      </p:sp>
      <p:sp>
        <p:nvSpPr>
          <p:cNvPr id="4" name="object 4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7AgAAwgoAAJFIAACLEAAAECAAACYAAAAIAAAA//////////8="/>
              </a:ext>
            </a:extLst>
          </p:cNvSpPr>
          <p:nvPr/>
        </p:nvSpPr>
        <p:spPr>
          <a:xfrm>
            <a:off x="362585" y="1748790"/>
            <a:ext cx="11433810" cy="940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318135" marR="274320" algn="just">
              <a:lnSpc>
                <a:spcPct val="100000"/>
              </a:lnSpc>
              <a:spcBef>
                <a:spcPts val="105"/>
              </a:spcBef>
            </a:pPr>
            <a:r>
              <a:rPr sz="2000" spc="88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–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добровольное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объединение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студентов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молодых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ученых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(ординаторов, аспирантов,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научно-педагогических работников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возрасте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до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35 лет),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активно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участвующих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научно- 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исследовательской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работе.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pic>
        <p:nvPicPr>
          <p:cNvPr id="5" name="object 5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wIAACoTAADQJAAAgC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62585" y="3115310"/>
            <a:ext cx="5621655" cy="346837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object 6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MCYAADATAADFSAAAgC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207760" y="3119120"/>
            <a:ext cx="5621655" cy="346456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7" name="object 7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LsAAAAMAAAAEAAAAAAAAAAAAAAAAAAAAAAAAAAfAAAAVAAAAAAAAAAAAAAAAAAAAAAAAAAAAAAAAAAAAAAAAAAAAAAAAAAAAAAAAAAAAAAAAAAAAAAAAAAAAAAAAAAAAAAAAAAAAAAAAAAAAAAAAAAAAAAAAAAAACEAAAAYAAAAFAAAABMCAACmCQAA4UgAAMwRAAAQAAAAJgAAAAgAAAD/////AAAAAA=="/>
              </a:ext>
            </a:extLst>
          </p:cNvGrpSpPr>
          <p:nvPr/>
        </p:nvGrpSpPr>
        <p:grpSpPr>
          <a:xfrm>
            <a:off x="337185" y="1568450"/>
            <a:ext cx="11510010" cy="1324610"/>
            <a:chOff x="337185" y="1568450"/>
            <a:chExt cx="11510010" cy="1324610"/>
          </a:xfrm>
        </p:grpSpPr>
        <p:pic>
          <p:nvPicPr>
            <p:cNvPr id="9" name="object 8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EwIAAKYJAAB9AgAAyxE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185" y="1568450"/>
              <a:ext cx="67310" cy="132397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8" name="object 9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kUgAAKcJAADhSAAAyxEAAAAAAAAmAAAACAAAAP//////////"/>
                </a:ext>
              </a:extLst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96395" y="1569085"/>
              <a:ext cx="50800" cy="132334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A7AgAA/AYAAD4CAAA9EAAAEAAAACYAAAAIAAAA//////////8="/>
              </a:ext>
            </a:extLst>
          </p:cNvSpPr>
          <p:nvPr/>
        </p:nvSpPr>
        <p:spPr>
          <a:xfrm>
            <a:off x="362585" y="1135380"/>
            <a:ext cx="1905" cy="1504315"/>
          </a:xfrm>
          <a:custGeom>
            <a:avLst/>
            <a:gdLst/>
            <a:ahLst/>
            <a:cxnLst/>
            <a:rect l="0" t="0" r="1905" b="1504315"/>
            <a:pathLst>
              <a:path w="1905" h="1504315">
                <a:moveTo>
                  <a:pt x="0" y="1503807"/>
                </a:moveTo>
                <a:lnTo>
                  <a:pt x="1816" y="1503807"/>
                </a:lnTo>
                <a:lnTo>
                  <a:pt x="1816" y="0"/>
                </a:lnTo>
                <a:lnTo>
                  <a:pt x="0" y="0"/>
                </a:lnTo>
                <a:lnTo>
                  <a:pt x="0" y="1503807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COAgAA/AYAAHJIAAA9EAAAEAAAACYAAAAIAAAA//////////8="/>
              </a:ext>
            </a:extLst>
          </p:cNvSpPr>
          <p:nvPr/>
        </p:nvSpPr>
        <p:spPr>
          <a:xfrm>
            <a:off x="415290" y="1135380"/>
            <a:ext cx="11361420" cy="1504315"/>
          </a:xfrm>
          <a:custGeom>
            <a:avLst/>
            <a:gdLst/>
            <a:ahLst/>
            <a:cxnLst/>
            <a:rect l="0" t="0" r="11361420" b="1504315"/>
            <a:pathLst>
              <a:path w="11361420" h="1504315">
                <a:moveTo>
                  <a:pt x="0" y="1503807"/>
                </a:moveTo>
                <a:lnTo>
                  <a:pt x="11361419" y="1503807"/>
                </a:lnTo>
                <a:lnTo>
                  <a:pt x="11361419" y="0"/>
                </a:lnTo>
                <a:lnTo>
                  <a:pt x="0" y="0"/>
                </a:lnTo>
                <a:lnTo>
                  <a:pt x="0" y="1503807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4" name="object 4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DCSAAA/AYAAMVIAAA9EAAAEAAAACYAAAAIAAAA//////////8="/>
              </a:ext>
            </a:extLst>
          </p:cNvSpPr>
          <p:nvPr/>
        </p:nvSpPr>
        <p:spPr>
          <a:xfrm>
            <a:off x="11827510" y="1135380"/>
            <a:ext cx="1905" cy="1504315"/>
          </a:xfrm>
          <a:custGeom>
            <a:avLst/>
            <a:gdLst/>
            <a:ahLst/>
            <a:cxnLst/>
            <a:rect l="0" t="0" r="1905" b="1504315"/>
            <a:pathLst>
              <a:path w="1905" h="1504315">
                <a:moveTo>
                  <a:pt x="0" y="1503807"/>
                </a:moveTo>
                <a:lnTo>
                  <a:pt x="1866" y="1503807"/>
                </a:lnTo>
                <a:lnTo>
                  <a:pt x="1866" y="0"/>
                </a:lnTo>
                <a:lnTo>
                  <a:pt x="0" y="0"/>
                </a:lnTo>
                <a:lnTo>
                  <a:pt x="0" y="1503807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5" name="object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u7OEDzMzMAMDA/wB/f38AAAAAAAAAAAAAAAAAAAAAAAAAAAAhAAAAGAAAABQAAAAFEAAAUwEAAPk6AAA7BQAAECAAACYAAAAIAAAAPTAAAAAAAAA="/>
              </a:ext>
            </a:extLst>
          </p:cNvSpPr>
          <p:nvPr>
            <p:ph type="title"/>
          </p:nvPr>
        </p:nvSpPr>
        <p:spPr>
          <a:xfrm>
            <a:off x="2604135" y="215265"/>
            <a:ext cx="6982460" cy="635000"/>
          </a:xfrm>
        </p:spPr>
        <p:txBody>
          <a:bodyPr vert="horz" wrap="square" lIns="0" tIns="12065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t>Цель</a:t>
            </a:r>
            <a:r>
              <a:rPr spc="-8"/>
              <a:t> </a:t>
            </a:r>
            <a:r>
              <a:rPr spc="-4"/>
              <a:t>деятельности НОСМУ</a:t>
            </a:r>
          </a:p>
        </p:txBody>
      </p:sp>
      <p:sp>
        <p:nvSpPr>
          <p:cNvPr id="6" name="object 6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kAI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OAgAApQgAAHJIAABvDgAAECAAACYAAAAIAAAA//////////8="/>
              </a:ext>
            </a:extLst>
          </p:cNvSpPr>
          <p:nvPr/>
        </p:nvSpPr>
        <p:spPr>
          <a:xfrm>
            <a:off x="415290" y="1405255"/>
            <a:ext cx="11361420" cy="9410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972820" marR="257810" algn="just">
              <a:lnSpc>
                <a:spcPct val="100000"/>
              </a:lnSpc>
              <a:spcBef>
                <a:spcPts val="105"/>
              </a:spcBef>
            </a:pP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вовлечение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студентов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молодых ученых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научную деятельность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для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освоения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ими  навыков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научных исследований,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развития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личностного потенциала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повышения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качества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профессиональной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подготовки</a:t>
            </a:r>
            <a:r>
              <a:rPr sz="2000" spc="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выпускаемых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специалистов</a:t>
            </a:r>
          </a:p>
        </p:txBody>
      </p:sp>
      <p:pic>
        <p:nvPicPr>
          <p:cNvPr id="7" name="object 7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7gIAAEcJAAD6BwAAUg4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08125"/>
            <a:ext cx="820420" cy="8197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object 8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wIAAHURAABDJQAATSg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" y="2837815"/>
            <a:ext cx="5694680" cy="37134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object 9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hSYAAHURAADFSAAATSg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261735" y="2837815"/>
            <a:ext cx="5567680" cy="37134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object 10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PgIAAPwGAACOAgAAPBA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64490" y="1135380"/>
            <a:ext cx="50800" cy="15036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object 11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ckgAAPwGAADCSAAAPBA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1776710" y="1135380"/>
            <a:ext cx="50800" cy="15036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B0GgAAEBEAAIwwAACgJwAAEAAAACYAAAAIAAAA//////////8="/>
              </a:ext>
            </a:extLst>
          </p:cNvSpPr>
          <p:nvPr/>
        </p:nvSpPr>
        <p:spPr>
          <a:xfrm>
            <a:off x="4300220" y="2773680"/>
            <a:ext cx="3591560" cy="3667760"/>
          </a:xfrm>
          <a:custGeom>
            <a:avLst/>
            <a:gdLst/>
            <a:ahLst/>
            <a:cxnLst/>
            <a:rect l="0" t="0" r="3591560" b="3667760"/>
            <a:pathLst>
              <a:path w="3591560" h="3667760">
                <a:moveTo>
                  <a:pt x="3591561" y="0"/>
                </a:moveTo>
                <a:lnTo>
                  <a:pt x="0" y="0"/>
                </a:lnTo>
                <a:lnTo>
                  <a:pt x="0" y="3667760"/>
                </a:lnTo>
                <a:lnTo>
                  <a:pt x="3591561" y="3667760"/>
                </a:lnTo>
                <a:lnTo>
                  <a:pt x="3591561" y="0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grpSp>
        <p:nvGrpSpPr>
          <p:cNvPr id="3" name="object 3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JoCAAAMAAAAEAAAAAAAAAAAAAAAAAAAAAAAAAAfAAAAVAAAAAAAAAAAAAAAAAAAAAAAAAAAAAAAAAAAAAAAAAAAAAAAAAAAAAAAAAAAAAAAAAAAAAAAAAAAAAAAAAAAAAAAAAAAAAAAAAAAAAAAAAAAAAAAAAAAACEAAAAYAAAAFAAAAG0CAACCBgAAixgAAKQnAAAQAAAAJgAAAAgAAAD/////AAAAAA=="/>
              </a:ext>
            </a:extLst>
          </p:cNvGrpSpPr>
          <p:nvPr/>
        </p:nvGrpSpPr>
        <p:grpSpPr>
          <a:xfrm>
            <a:off x="394335" y="1057910"/>
            <a:ext cx="3595370" cy="5386070"/>
            <a:chOff x="394335" y="1057910"/>
            <a:chExt cx="3595370" cy="5386070"/>
          </a:xfrm>
        </p:grpSpPr>
        <p:pic>
          <p:nvPicPr>
            <p:cNvPr id="6" name="object 4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g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bQIAAA4RAACLGAAAoycAAAAAAAAmAAAACAAAAP//////////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335" y="2772410"/>
              <a:ext cx="3595370" cy="36709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5" name="object 5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NQMAAEoHAADDFwAA2BsAAAAAAAAmAAAACAAAAP//////////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335" y="1184910"/>
              <a:ext cx="3341370" cy="33413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4" name="object 6"/>
            <p:cNvSpPr>
              <a:extLst>
                <a:ext uri="smNativeData">
  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jUvADI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///8A////AQAAAAAAAAAAAAAAAAAAAAAAAAAAAAAAAAAAAAAAAAAA+NS8AH9/fwDu7OEDzMzMAMDA/wB/f38AAAAAAAAAAAAAAAAAAAAAAAAAAAAhAAAAGAAAABQAAADRAgAA5gYAACcYAAA8HAAAAAAAACYAAAAIAAAA//////////8="/>
                </a:ext>
              </a:extLst>
            </p:cNvSpPr>
            <p:nvPr/>
          </p:nvSpPr>
          <p:spPr>
            <a:xfrm>
              <a:off x="457835" y="1121410"/>
              <a:ext cx="3468370" cy="3468370"/>
            </a:xfrm>
            <a:custGeom>
              <a:avLst/>
              <a:gdLst/>
              <a:ahLst/>
              <a:cxnLst/>
              <a:rect l="0" t="0" r="3468370" b="3468370"/>
              <a:pathLst>
                <a:path w="3468370" h="3468370">
                  <a:moveTo>
                    <a:pt x="1734312" y="0"/>
                  </a:moveTo>
                  <a:lnTo>
                    <a:pt x="1823720" y="2031"/>
                  </a:lnTo>
                  <a:lnTo>
                    <a:pt x="1911604" y="9143"/>
                  </a:lnTo>
                  <a:lnTo>
                    <a:pt x="1998345" y="20192"/>
                  </a:lnTo>
                  <a:lnTo>
                    <a:pt x="2083689" y="35432"/>
                  </a:lnTo>
                  <a:lnTo>
                    <a:pt x="2167636" y="54737"/>
                  </a:lnTo>
                  <a:lnTo>
                    <a:pt x="2249551" y="77850"/>
                  </a:lnTo>
                  <a:lnTo>
                    <a:pt x="2330577" y="105155"/>
                  </a:lnTo>
                  <a:lnTo>
                    <a:pt x="2409190" y="136398"/>
                  </a:lnTo>
                  <a:lnTo>
                    <a:pt x="2486152" y="170941"/>
                  </a:lnTo>
                  <a:lnTo>
                    <a:pt x="2560955" y="209423"/>
                  </a:lnTo>
                  <a:lnTo>
                    <a:pt x="2633345" y="251332"/>
                  </a:lnTo>
                  <a:lnTo>
                    <a:pt x="2703703" y="296163"/>
                  </a:lnTo>
                  <a:lnTo>
                    <a:pt x="2771648" y="344424"/>
                  </a:lnTo>
                  <a:lnTo>
                    <a:pt x="2837307" y="395986"/>
                  </a:lnTo>
                  <a:lnTo>
                    <a:pt x="2900299" y="450723"/>
                  </a:lnTo>
                  <a:lnTo>
                    <a:pt x="2960370" y="508000"/>
                  </a:lnTo>
                  <a:lnTo>
                    <a:pt x="3017647" y="568070"/>
                  </a:lnTo>
                  <a:lnTo>
                    <a:pt x="3072384" y="631063"/>
                  </a:lnTo>
                  <a:lnTo>
                    <a:pt x="3123946" y="696594"/>
                  </a:lnTo>
                  <a:lnTo>
                    <a:pt x="3172079" y="764539"/>
                  </a:lnTo>
                  <a:lnTo>
                    <a:pt x="3217417" y="835025"/>
                  </a:lnTo>
                  <a:lnTo>
                    <a:pt x="3259074" y="907541"/>
                  </a:lnTo>
                  <a:lnTo>
                    <a:pt x="3297301" y="982599"/>
                  </a:lnTo>
                  <a:lnTo>
                    <a:pt x="3331972" y="1059052"/>
                  </a:lnTo>
                  <a:lnTo>
                    <a:pt x="3363214" y="1137792"/>
                  </a:lnTo>
                  <a:lnTo>
                    <a:pt x="3390518" y="1218818"/>
                  </a:lnTo>
                  <a:lnTo>
                    <a:pt x="3413505" y="1301114"/>
                  </a:lnTo>
                  <a:lnTo>
                    <a:pt x="3432937" y="1384680"/>
                  </a:lnTo>
                  <a:lnTo>
                    <a:pt x="3448177" y="1470405"/>
                  </a:lnTo>
                  <a:lnTo>
                    <a:pt x="3459226" y="1556765"/>
                  </a:lnTo>
                  <a:lnTo>
                    <a:pt x="3466211" y="1645030"/>
                  </a:lnTo>
                  <a:lnTo>
                    <a:pt x="3468370" y="1734439"/>
                  </a:lnTo>
                  <a:lnTo>
                    <a:pt x="3466211" y="1823719"/>
                  </a:lnTo>
                  <a:lnTo>
                    <a:pt x="3459226" y="1911603"/>
                  </a:lnTo>
                  <a:lnTo>
                    <a:pt x="3448177" y="1998344"/>
                  </a:lnTo>
                  <a:lnTo>
                    <a:pt x="3432937" y="2083689"/>
                  </a:lnTo>
                  <a:lnTo>
                    <a:pt x="3413505" y="2167636"/>
                  </a:lnTo>
                  <a:lnTo>
                    <a:pt x="3390518" y="2249678"/>
                  </a:lnTo>
                  <a:lnTo>
                    <a:pt x="3363214" y="2330577"/>
                  </a:lnTo>
                  <a:lnTo>
                    <a:pt x="3331972" y="2409190"/>
                  </a:lnTo>
                  <a:lnTo>
                    <a:pt x="3297301" y="2486279"/>
                  </a:lnTo>
                  <a:lnTo>
                    <a:pt x="3258947" y="2560828"/>
                  </a:lnTo>
                  <a:lnTo>
                    <a:pt x="3217417" y="2633345"/>
                  </a:lnTo>
                  <a:lnTo>
                    <a:pt x="3172079" y="2703829"/>
                  </a:lnTo>
                  <a:lnTo>
                    <a:pt x="3123946" y="2771775"/>
                  </a:lnTo>
                  <a:lnTo>
                    <a:pt x="3072384" y="2837307"/>
                  </a:lnTo>
                  <a:lnTo>
                    <a:pt x="3017647" y="2900298"/>
                  </a:lnTo>
                  <a:lnTo>
                    <a:pt x="2960370" y="2960370"/>
                  </a:lnTo>
                  <a:lnTo>
                    <a:pt x="2900299" y="3017647"/>
                  </a:lnTo>
                  <a:lnTo>
                    <a:pt x="2837307" y="3072384"/>
                  </a:lnTo>
                  <a:lnTo>
                    <a:pt x="2771648" y="3123946"/>
                  </a:lnTo>
                  <a:lnTo>
                    <a:pt x="2703830" y="3172079"/>
                  </a:lnTo>
                  <a:lnTo>
                    <a:pt x="2633345" y="3217417"/>
                  </a:lnTo>
                  <a:lnTo>
                    <a:pt x="2560828" y="3259074"/>
                  </a:lnTo>
                  <a:lnTo>
                    <a:pt x="2486152" y="3297428"/>
                  </a:lnTo>
                  <a:lnTo>
                    <a:pt x="2409190" y="3331972"/>
                  </a:lnTo>
                  <a:lnTo>
                    <a:pt x="2330577" y="3363214"/>
                  </a:lnTo>
                  <a:lnTo>
                    <a:pt x="2249551" y="3390519"/>
                  </a:lnTo>
                  <a:lnTo>
                    <a:pt x="2167636" y="3413632"/>
                  </a:lnTo>
                  <a:lnTo>
                    <a:pt x="2083689" y="3432937"/>
                  </a:lnTo>
                  <a:lnTo>
                    <a:pt x="1998345" y="3448177"/>
                  </a:lnTo>
                  <a:lnTo>
                    <a:pt x="1911604" y="3459226"/>
                  </a:lnTo>
                  <a:lnTo>
                    <a:pt x="1823720" y="3466338"/>
                  </a:lnTo>
                  <a:lnTo>
                    <a:pt x="1734312" y="3468370"/>
                  </a:lnTo>
                  <a:lnTo>
                    <a:pt x="1645031" y="3466338"/>
                  </a:lnTo>
                  <a:lnTo>
                    <a:pt x="1557146" y="3459226"/>
                  </a:lnTo>
                  <a:lnTo>
                    <a:pt x="1470279" y="3448177"/>
                  </a:lnTo>
                  <a:lnTo>
                    <a:pt x="1385062" y="3432937"/>
                  </a:lnTo>
                  <a:lnTo>
                    <a:pt x="1301114" y="3413632"/>
                  </a:lnTo>
                  <a:lnTo>
                    <a:pt x="1218692" y="3390519"/>
                  </a:lnTo>
                  <a:lnTo>
                    <a:pt x="1138174" y="3363214"/>
                  </a:lnTo>
                  <a:lnTo>
                    <a:pt x="1059053" y="3331972"/>
                  </a:lnTo>
                  <a:lnTo>
                    <a:pt x="982472" y="3297428"/>
                  </a:lnTo>
                  <a:lnTo>
                    <a:pt x="907541" y="3259074"/>
                  </a:lnTo>
                  <a:lnTo>
                    <a:pt x="835025" y="3217417"/>
                  </a:lnTo>
                  <a:lnTo>
                    <a:pt x="764552" y="3172079"/>
                  </a:lnTo>
                  <a:lnTo>
                    <a:pt x="696620" y="3123946"/>
                  </a:lnTo>
                  <a:lnTo>
                    <a:pt x="631050" y="3072384"/>
                  </a:lnTo>
                  <a:lnTo>
                    <a:pt x="568058" y="3017647"/>
                  </a:lnTo>
                  <a:lnTo>
                    <a:pt x="507949" y="2960370"/>
                  </a:lnTo>
                  <a:lnTo>
                    <a:pt x="450722" y="2900298"/>
                  </a:lnTo>
                  <a:lnTo>
                    <a:pt x="395960" y="2837307"/>
                  </a:lnTo>
                  <a:lnTo>
                    <a:pt x="344411" y="2771775"/>
                  </a:lnTo>
                  <a:lnTo>
                    <a:pt x="296240" y="2703829"/>
                  </a:lnTo>
                  <a:lnTo>
                    <a:pt x="250939" y="2633345"/>
                  </a:lnTo>
                  <a:lnTo>
                    <a:pt x="209321" y="2560828"/>
                  </a:lnTo>
                  <a:lnTo>
                    <a:pt x="170980" y="2486279"/>
                  </a:lnTo>
                  <a:lnTo>
                    <a:pt x="136397" y="2409190"/>
                  </a:lnTo>
                  <a:lnTo>
                    <a:pt x="105092" y="2330577"/>
                  </a:lnTo>
                  <a:lnTo>
                    <a:pt x="77889" y="2249804"/>
                  </a:lnTo>
                  <a:lnTo>
                    <a:pt x="54406" y="2167763"/>
                  </a:lnTo>
                  <a:lnTo>
                    <a:pt x="35013" y="2083689"/>
                  </a:lnTo>
                  <a:lnTo>
                    <a:pt x="19786" y="1998344"/>
                  </a:lnTo>
                  <a:lnTo>
                    <a:pt x="8661" y="1911477"/>
                  </a:lnTo>
                  <a:lnTo>
                    <a:pt x="2057" y="1823592"/>
                  </a:lnTo>
                  <a:lnTo>
                    <a:pt x="0" y="1734439"/>
                  </a:lnTo>
                  <a:lnTo>
                    <a:pt x="2057" y="1645030"/>
                  </a:lnTo>
                  <a:lnTo>
                    <a:pt x="9067" y="1557147"/>
                  </a:lnTo>
                  <a:lnTo>
                    <a:pt x="20180" y="1470405"/>
                  </a:lnTo>
                  <a:lnTo>
                    <a:pt x="35420" y="1385062"/>
                  </a:lnTo>
                  <a:lnTo>
                    <a:pt x="54749" y="1301114"/>
                  </a:lnTo>
                  <a:lnTo>
                    <a:pt x="77838" y="1218691"/>
                  </a:lnTo>
                  <a:lnTo>
                    <a:pt x="105092" y="1138174"/>
                  </a:lnTo>
                  <a:lnTo>
                    <a:pt x="136397" y="1059179"/>
                  </a:lnTo>
                  <a:lnTo>
                    <a:pt x="170980" y="982599"/>
                  </a:lnTo>
                  <a:lnTo>
                    <a:pt x="209346" y="907414"/>
                  </a:lnTo>
                  <a:lnTo>
                    <a:pt x="251345" y="835025"/>
                  </a:lnTo>
                  <a:lnTo>
                    <a:pt x="296164" y="764666"/>
                  </a:lnTo>
                  <a:lnTo>
                    <a:pt x="344411" y="696594"/>
                  </a:lnTo>
                  <a:lnTo>
                    <a:pt x="395960" y="631063"/>
                  </a:lnTo>
                  <a:lnTo>
                    <a:pt x="450722" y="568070"/>
                  </a:lnTo>
                  <a:lnTo>
                    <a:pt x="507949" y="508000"/>
                  </a:lnTo>
                  <a:lnTo>
                    <a:pt x="568058" y="450723"/>
                  </a:lnTo>
                  <a:lnTo>
                    <a:pt x="631050" y="395986"/>
                  </a:lnTo>
                  <a:lnTo>
                    <a:pt x="696620" y="344424"/>
                  </a:lnTo>
                  <a:lnTo>
                    <a:pt x="764552" y="296290"/>
                  </a:lnTo>
                  <a:lnTo>
                    <a:pt x="835025" y="250951"/>
                  </a:lnTo>
                  <a:lnTo>
                    <a:pt x="907541" y="209295"/>
                  </a:lnTo>
                  <a:lnTo>
                    <a:pt x="982472" y="170941"/>
                  </a:lnTo>
                  <a:lnTo>
                    <a:pt x="1059053" y="136398"/>
                  </a:lnTo>
                  <a:lnTo>
                    <a:pt x="1137793" y="105155"/>
                  </a:lnTo>
                  <a:lnTo>
                    <a:pt x="1218692" y="77850"/>
                  </a:lnTo>
                  <a:lnTo>
                    <a:pt x="1300988" y="54482"/>
                  </a:lnTo>
                  <a:lnTo>
                    <a:pt x="1384681" y="35051"/>
                  </a:lnTo>
                  <a:lnTo>
                    <a:pt x="1470406" y="19812"/>
                  </a:lnTo>
                  <a:lnTo>
                    <a:pt x="1556893" y="8636"/>
                  </a:lnTo>
                  <a:lnTo>
                    <a:pt x="1645158" y="2031"/>
                  </a:lnTo>
                  <a:lnTo>
                    <a:pt x="1734312" y="0"/>
                  </a:lnTo>
                  <a:close/>
                </a:path>
              </a:pathLst>
            </a:custGeom>
            <a:noFill/>
            <a:ln w="127000" cap="flat" cmpd="sng" algn="ctr">
              <a:solidFill>
                <a:srgbClr val="F8D4BC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0" tIns="0" rIns="0" bIns="0" numCol="1" spcCol="215900" anchor="t"/>
            <a:lstStyle/>
            <a:p>
              <a:endParaRPr/>
            </a:p>
          </p:txBody>
        </p:sp>
      </p:grpSp>
      <p:sp>
        <p:nvSpPr>
          <p:cNvPr id="7" name="object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u7OEDzMzMAMDA/wB/f38AAAAAAAAAAAAAAAAAAAAAAAAAAAAhAAAAGAAAABQAAAB7DgAAUwEAAIY8AAA7BQAAECAAACYAAAAIAAAAPTAAAAAAAAA="/>
              </a:ext>
            </a:extLst>
          </p:cNvSpPr>
          <p:nvPr>
            <p:ph type="title"/>
          </p:nvPr>
        </p:nvSpPr>
        <p:spPr>
          <a:xfrm>
            <a:off x="2353945" y="215265"/>
            <a:ext cx="7484745" cy="635000"/>
          </a:xfrm>
        </p:spPr>
        <p:txBody>
          <a:bodyPr vert="horz" wrap="square" lIns="0" tIns="12065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"/>
              <a:t>Руководство</a:t>
            </a:r>
            <a:r>
              <a:rPr spc="-4"/>
              <a:t> </a:t>
            </a:r>
            <a:r>
              <a:rPr spc="-8"/>
              <a:t>работой</a:t>
            </a:r>
            <a:r>
              <a:t> </a:t>
            </a:r>
            <a:r>
              <a:rPr spc="-4"/>
              <a:t>НОСМУ</a:t>
            </a:r>
          </a:p>
        </p:txBody>
      </p:sp>
      <p:sp>
        <p:nvSpPr>
          <p:cNvPr id="8" name="object 8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CIMgAAEBEAAJBIAACgJwAAEAAAACYAAAAIAAAA//////////8="/>
              </a:ext>
            </a:extLst>
          </p:cNvSpPr>
          <p:nvPr/>
        </p:nvSpPr>
        <p:spPr>
          <a:xfrm>
            <a:off x="8239760" y="2729865"/>
            <a:ext cx="3581400" cy="3667760"/>
          </a:xfrm>
          <a:custGeom>
            <a:avLst/>
            <a:gdLst/>
            <a:ahLst/>
            <a:cxnLst/>
            <a:rect l="0" t="0" r="3581400" b="3667760"/>
            <a:pathLst>
              <a:path w="3581400" h="3667760">
                <a:moveTo>
                  <a:pt x="3581400" y="0"/>
                </a:moveTo>
                <a:lnTo>
                  <a:pt x="0" y="0"/>
                </a:lnTo>
                <a:lnTo>
                  <a:pt x="0" y="3667760"/>
                </a:lnTo>
                <a:lnTo>
                  <a:pt x="3581400" y="3667760"/>
                </a:lnTo>
                <a:lnTo>
                  <a:pt x="3581400" y="0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9" name="object 9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AGgAACR4AADYwAABbJwAAECAAACYAAAAIAAAA//////////8="/>
              </a:ext>
            </a:extLst>
          </p:cNvSpPr>
          <p:nvPr/>
        </p:nvSpPr>
        <p:spPr>
          <a:xfrm>
            <a:off x="4348480" y="4882515"/>
            <a:ext cx="3488690" cy="1515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90805">
              <a:lnSpc>
                <a:spcPct val="100000"/>
              </a:lnSpc>
              <a:spcBef>
                <a:spcPts val="100"/>
              </a:spcBef>
            </a:pPr>
            <a:r>
              <a:rPr spc="-3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научный</a:t>
            </a:r>
            <a:r>
              <a:rPr spc="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руководитель</a:t>
            </a:r>
            <a:r>
              <a:rPr spc="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НОСМУ</a:t>
            </a:r>
            <a:endParaRPr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 marL="407670">
              <a:lnSpc>
                <a:spcPts val="2155"/>
              </a:lnSpc>
            </a:pPr>
            <a:r>
              <a:rPr b="1">
                <a:latin typeface="Arial" pitchFamily="2" charset="-52"/>
                <a:ea typeface="Calibri" pitchFamily="2" charset="-52"/>
                <a:cs typeface="Arial" pitchFamily="2" charset="-52"/>
              </a:rPr>
              <a:t>Канд.</a:t>
            </a:r>
            <a:r>
              <a:rPr b="1" spc="-3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b="1" spc="-2">
                <a:latin typeface="Arial" pitchFamily="2" charset="-52"/>
                <a:ea typeface="Calibri" pitchFamily="2" charset="-52"/>
                <a:cs typeface="Arial" pitchFamily="2" charset="-52"/>
              </a:rPr>
              <a:t>мед. наук,</a:t>
            </a:r>
            <a:r>
              <a:rPr b="1" spc="2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b="1" spc="-2">
                <a:latin typeface="Arial" pitchFamily="2" charset="-52"/>
                <a:ea typeface="Calibri" pitchFamily="2" charset="-52"/>
                <a:cs typeface="Arial" pitchFamily="2" charset="-52"/>
              </a:rPr>
              <a:t>доцент</a:t>
            </a:r>
            <a:endParaRPr>
              <a:latin typeface="Arial" pitchFamily="2" charset="-52"/>
              <a:ea typeface="Calibri" pitchFamily="2" charset="-52"/>
              <a:cs typeface="Arial" pitchFamily="2" charset="-52"/>
            </a:endParaRPr>
          </a:p>
          <a:p>
            <a:pPr marL="347980" marR="333375" indent="763270">
              <a:lnSpc>
                <a:spcPts val="2400"/>
              </a:lnSpc>
              <a:spcBef>
                <a:spcPts val="75"/>
              </a:spcBef>
            </a:pPr>
            <a:r>
              <a:rPr sz="2000" b="1" spc="-2">
                <a:latin typeface="Arial" pitchFamily="2" charset="-52"/>
                <a:ea typeface="Calibri" pitchFamily="2" charset="-52"/>
                <a:cs typeface="Arial" pitchFamily="2" charset="-52"/>
              </a:rPr>
              <a:t>Жабурина 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 Мария</a:t>
            </a:r>
            <a:r>
              <a:rPr sz="2000" b="1" spc="-15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Владимировна</a:t>
            </a:r>
            <a:endParaRPr sz="2000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tAwAAVBwAAMkXAABzJwAAECAAACYAAAAIAAAA//////////8="/>
              </a:ext>
            </a:extLst>
          </p:cNvSpPr>
          <p:nvPr/>
        </p:nvSpPr>
        <p:spPr>
          <a:xfrm>
            <a:off x="516255" y="4605020"/>
            <a:ext cx="3350260" cy="18078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pc="-3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проректор</a:t>
            </a:r>
            <a:r>
              <a:rPr spc="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pc="-3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по</a:t>
            </a:r>
            <a:r>
              <a:rPr spc="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pc="-3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научной</a:t>
            </a:r>
            <a:r>
              <a:rPr spc="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pc="-3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работе</a:t>
            </a:r>
            <a:r>
              <a:rPr spc="3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 </a:t>
            </a:r>
            <a:r>
              <a:rPr spc="-7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международному </a:t>
            </a:r>
            <a:r>
              <a:rPr spc="-3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сотрудничеству</a:t>
            </a:r>
            <a:endParaRPr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  <a:p>
            <a:pPr marL="3810" algn="ctr">
              <a:lnSpc>
                <a:spcPts val="2155"/>
              </a:lnSpc>
              <a:spcBef>
                <a:spcPts val="595"/>
              </a:spcBef>
            </a:pPr>
            <a:r>
              <a:rPr b="1" spc="-2">
                <a:latin typeface="Arial" pitchFamily="2" charset="-52"/>
                <a:ea typeface="Calibri" pitchFamily="2" charset="-52"/>
                <a:cs typeface="Arial" pitchFamily="2" charset="-52"/>
              </a:rPr>
              <a:t>д-р мед. наук,</a:t>
            </a:r>
            <a:r>
              <a:rPr b="1" spc="2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b="1" spc="-2">
                <a:latin typeface="Arial" pitchFamily="2" charset="-52"/>
                <a:ea typeface="Calibri" pitchFamily="2" charset="-52"/>
                <a:cs typeface="Arial" pitchFamily="2" charset="-52"/>
              </a:rPr>
              <a:t>доцент</a:t>
            </a:r>
            <a:endParaRPr>
              <a:latin typeface="Arial" pitchFamily="2" charset="-52"/>
              <a:ea typeface="Calibri" pitchFamily="2" charset="-52"/>
              <a:cs typeface="Arial" pitchFamily="2" charset="-52"/>
            </a:endParaRPr>
          </a:p>
          <a:p>
            <a:pPr algn="ctr">
              <a:lnSpc>
                <a:spcPts val="2395"/>
              </a:lnSpc>
            </a:pPr>
            <a:r>
              <a:rPr sz="2000" b="1" spc="-4">
                <a:latin typeface="Arial" pitchFamily="2" charset="-52"/>
                <a:ea typeface="Calibri" pitchFamily="2" charset="-52"/>
                <a:cs typeface="Arial" pitchFamily="2" charset="-52"/>
              </a:rPr>
              <a:t>Томилова</a:t>
            </a:r>
            <a:endParaRPr sz="2000">
              <a:latin typeface="Arial" pitchFamily="2" charset="-52"/>
              <a:ea typeface="Calibri" pitchFamily="2" charset="-52"/>
              <a:cs typeface="Arial" pitchFamily="2" charset="-52"/>
            </a:endParaRPr>
          </a:p>
          <a:p>
            <a:pPr marL="1270" algn="ctr">
              <a:lnSpc>
                <a:spcPct val="100000"/>
              </a:lnSpc>
            </a:pP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Ирина</a:t>
            </a:r>
            <a:r>
              <a:rPr sz="2000" b="1" spc="-10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Константиновна</a:t>
            </a:r>
            <a:endParaRPr sz="2000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SMwAACR4AAFpHAADhHwAAECAAACYAAAAIAAAA//////////8="/>
              </a:ext>
            </a:extLst>
          </p:cNvSpPr>
          <p:nvPr/>
        </p:nvSpPr>
        <p:spPr>
          <a:xfrm>
            <a:off x="8423910" y="4882515"/>
            <a:ext cx="3175000" cy="299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председатель</a:t>
            </a:r>
            <a:r>
              <a:rPr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pc="-3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совета</a:t>
            </a:r>
            <a:r>
              <a:rPr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НОСМУ</a:t>
            </a:r>
            <a:endParaRPr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nNgAAtCIAAGJEAACdJgAAECAAACYAAAAIAAAA//////////8="/>
              </a:ext>
            </a:extLst>
          </p:cNvSpPr>
          <p:nvPr/>
        </p:nvSpPr>
        <p:spPr>
          <a:xfrm>
            <a:off x="8360198" y="5641340"/>
            <a:ext cx="2997200" cy="635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 marR="5080" indent="47371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2" dirty="0" smtClean="0">
                <a:latin typeface="Arial" pitchFamily="2" charset="-52"/>
                <a:ea typeface="Calibri" pitchFamily="2" charset="-52"/>
                <a:cs typeface="Arial" pitchFamily="2" charset="-52"/>
              </a:rPr>
              <a:t>Ибрагимов</a:t>
            </a:r>
          </a:p>
          <a:p>
            <a:pPr marL="12700" marR="5080" indent="47371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2" dirty="0" smtClean="0">
                <a:latin typeface="Arial" pitchFamily="2" charset="-52"/>
                <a:cs typeface="Arial" pitchFamily="2" charset="-52"/>
              </a:rPr>
              <a:t>Григорий </a:t>
            </a:r>
            <a:r>
              <a:rPr lang="ru-RU" sz="2000" b="1" spc="-2" dirty="0" err="1" smtClean="0">
                <a:latin typeface="Arial" pitchFamily="2" charset="-52"/>
                <a:cs typeface="Arial" pitchFamily="2" charset="-52"/>
              </a:rPr>
              <a:t>Наилевич</a:t>
            </a:r>
            <a:endParaRPr sz="2000" dirty="0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pic>
        <p:nvPicPr>
          <p:cNvPr id="13" name="object 13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cBoAAHoRAADAGgAAnic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4297680" y="2840990"/>
            <a:ext cx="50800" cy="359918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object 14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NjAAAHcRAACGMAAAmycAAB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7837170" y="2839085"/>
            <a:ext cx="50800" cy="359918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5" name="object 15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I0AAAAMAAAAEAAAAAAAAAAAAAAAAAAAAAAAAAAfAAAAVAAAAAAAAAAAAAAAAAAAAAAAAAAAAAAAAAAAAAAAAAAAAAAAAAAAAAAAAAAAAAAAAAAAAAAAAAAAAAAAAAAAAAAAAAAAAAAAAAAAAAAAAAAAAAAAAAAAACEAAAAYAAAAFAAAAIUyAACvBgAAlEgAAJ4nAAAQAAAAJgAAAAgAAAD/////AAAAAA=="/>
              </a:ext>
            </a:extLst>
          </p:cNvGrpSpPr>
          <p:nvPr/>
        </p:nvGrpSpPr>
        <p:grpSpPr>
          <a:xfrm>
            <a:off x="8215630" y="1149985"/>
            <a:ext cx="3582670" cy="5290185"/>
            <a:chOff x="8215630" y="1149985"/>
            <a:chExt cx="3582670" cy="5290185"/>
          </a:xfrm>
        </p:grpSpPr>
        <p:sp>
          <p:nvSpPr>
            <p:cNvPr id="18" name="object 17"/>
            <p:cNvSpPr>
              <a:extLst>
                <a:ext uri="smNativeData">
  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BAAAAAAAAAPjUvADI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///8A////AQAAAAAAAAAAAAAAAAAAAAAAAAAAAAAAAAAAAAAAAAAA+NS8AH9/fwDu7OEDzMzMAMDA/wB/f38AAAAAAAAAAAAAAAAAAAAAAAAAAAAhAAAAGAAAABQAAADpMgAAEwcAAC9IAABZHAAAAAAAACYAAAAIAAAA//////////8="/>
                </a:ext>
              </a:extLst>
            </p:cNvSpPr>
            <p:nvPr/>
          </p:nvSpPr>
          <p:spPr>
            <a:xfrm>
              <a:off x="8275955" y="1149985"/>
              <a:ext cx="3458210" cy="3458210"/>
            </a:xfrm>
            <a:custGeom>
              <a:avLst/>
              <a:gdLst/>
              <a:ahLst/>
              <a:cxnLst/>
              <a:rect l="0" t="0" r="3458210" b="3458210"/>
              <a:pathLst>
                <a:path w="3458210" h="3458210">
                  <a:moveTo>
                    <a:pt x="1729233" y="0"/>
                  </a:moveTo>
                  <a:lnTo>
                    <a:pt x="1818260" y="2031"/>
                  </a:lnTo>
                  <a:lnTo>
                    <a:pt x="1905890" y="9016"/>
                  </a:lnTo>
                  <a:lnTo>
                    <a:pt x="1992377" y="19685"/>
                  </a:lnTo>
                  <a:lnTo>
                    <a:pt x="2077721" y="35051"/>
                  </a:lnTo>
                  <a:lnTo>
                    <a:pt x="2161541" y="54355"/>
                  </a:lnTo>
                  <a:lnTo>
                    <a:pt x="2243456" y="77850"/>
                  </a:lnTo>
                  <a:lnTo>
                    <a:pt x="2323847" y="105028"/>
                  </a:lnTo>
                  <a:lnTo>
                    <a:pt x="2402079" y="135889"/>
                  </a:lnTo>
                  <a:lnTo>
                    <a:pt x="2478787" y="170561"/>
                  </a:lnTo>
                  <a:lnTo>
                    <a:pt x="2553336" y="208914"/>
                  </a:lnTo>
                  <a:lnTo>
                    <a:pt x="2625853" y="250443"/>
                  </a:lnTo>
                  <a:lnTo>
                    <a:pt x="2695957" y="295401"/>
                  </a:lnTo>
                  <a:lnTo>
                    <a:pt x="2763394" y="343535"/>
                  </a:lnTo>
                  <a:lnTo>
                    <a:pt x="2828926" y="394588"/>
                  </a:lnTo>
                  <a:lnTo>
                    <a:pt x="2891537" y="449072"/>
                  </a:lnTo>
                  <a:lnTo>
                    <a:pt x="2951735" y="506349"/>
                  </a:lnTo>
                  <a:lnTo>
                    <a:pt x="3008885" y="566419"/>
                  </a:lnTo>
                  <a:lnTo>
                    <a:pt x="3063368" y="629157"/>
                  </a:lnTo>
                  <a:lnTo>
                    <a:pt x="3114422" y="694689"/>
                  </a:lnTo>
                  <a:lnTo>
                    <a:pt x="3162682" y="762126"/>
                  </a:lnTo>
                  <a:lnTo>
                    <a:pt x="3207513" y="832612"/>
                  </a:lnTo>
                  <a:lnTo>
                    <a:pt x="3249042" y="904620"/>
                  </a:lnTo>
                  <a:lnTo>
                    <a:pt x="3287396" y="979297"/>
                  </a:lnTo>
                  <a:lnTo>
                    <a:pt x="3322067" y="1056004"/>
                  </a:lnTo>
                  <a:lnTo>
                    <a:pt x="3352928" y="1134744"/>
                  </a:lnTo>
                  <a:lnTo>
                    <a:pt x="3380106" y="1214881"/>
                  </a:lnTo>
                  <a:lnTo>
                    <a:pt x="3403601" y="1296924"/>
                  </a:lnTo>
                  <a:lnTo>
                    <a:pt x="3423032" y="1380743"/>
                  </a:lnTo>
                  <a:lnTo>
                    <a:pt x="3437891" y="1466088"/>
                  </a:lnTo>
                  <a:lnTo>
                    <a:pt x="3448940" y="1552448"/>
                  </a:lnTo>
                  <a:lnTo>
                    <a:pt x="3455544" y="1640204"/>
                  </a:lnTo>
                  <a:lnTo>
                    <a:pt x="3458084" y="1728977"/>
                  </a:lnTo>
                  <a:lnTo>
                    <a:pt x="3455925" y="1818131"/>
                  </a:lnTo>
                  <a:lnTo>
                    <a:pt x="3448940" y="1905889"/>
                  </a:lnTo>
                  <a:lnTo>
                    <a:pt x="3438272" y="1992249"/>
                  </a:lnTo>
                  <a:lnTo>
                    <a:pt x="3423032" y="2077719"/>
                  </a:lnTo>
                  <a:lnTo>
                    <a:pt x="3403601" y="2161413"/>
                  </a:lnTo>
                  <a:lnTo>
                    <a:pt x="3380106" y="2243454"/>
                  </a:lnTo>
                  <a:lnTo>
                    <a:pt x="3352928" y="2323718"/>
                  </a:lnTo>
                  <a:lnTo>
                    <a:pt x="3322067" y="2401951"/>
                  </a:lnTo>
                  <a:lnTo>
                    <a:pt x="3287396" y="2478659"/>
                  </a:lnTo>
                  <a:lnTo>
                    <a:pt x="3249169" y="2553208"/>
                  </a:lnTo>
                  <a:lnTo>
                    <a:pt x="3207513" y="2625725"/>
                  </a:lnTo>
                  <a:lnTo>
                    <a:pt x="3162555" y="2695829"/>
                  </a:lnTo>
                  <a:lnTo>
                    <a:pt x="3114422" y="2763266"/>
                  </a:lnTo>
                  <a:lnTo>
                    <a:pt x="3063368" y="2828797"/>
                  </a:lnTo>
                  <a:lnTo>
                    <a:pt x="3008885" y="2891535"/>
                  </a:lnTo>
                  <a:lnTo>
                    <a:pt x="2951735" y="2951607"/>
                  </a:lnTo>
                  <a:lnTo>
                    <a:pt x="2891537" y="3008884"/>
                  </a:lnTo>
                  <a:lnTo>
                    <a:pt x="2828926" y="3063240"/>
                  </a:lnTo>
                  <a:lnTo>
                    <a:pt x="2763394" y="3114421"/>
                  </a:lnTo>
                  <a:lnTo>
                    <a:pt x="2695957" y="3162554"/>
                  </a:lnTo>
                  <a:lnTo>
                    <a:pt x="2625853" y="3207512"/>
                  </a:lnTo>
                  <a:lnTo>
                    <a:pt x="2553336" y="3249041"/>
                  </a:lnTo>
                  <a:lnTo>
                    <a:pt x="2478787" y="3287395"/>
                  </a:lnTo>
                  <a:lnTo>
                    <a:pt x="2402079" y="3322066"/>
                  </a:lnTo>
                  <a:lnTo>
                    <a:pt x="2323339" y="3352927"/>
                  </a:lnTo>
                  <a:lnTo>
                    <a:pt x="2243075" y="3380104"/>
                  </a:lnTo>
                  <a:lnTo>
                    <a:pt x="2161033" y="3403600"/>
                  </a:lnTo>
                  <a:lnTo>
                    <a:pt x="2077213" y="3423030"/>
                  </a:lnTo>
                  <a:lnTo>
                    <a:pt x="1992377" y="3437763"/>
                  </a:lnTo>
                  <a:lnTo>
                    <a:pt x="1905890" y="3448939"/>
                  </a:lnTo>
                  <a:lnTo>
                    <a:pt x="1818260" y="3455542"/>
                  </a:lnTo>
                  <a:lnTo>
                    <a:pt x="1729360" y="3457955"/>
                  </a:lnTo>
                  <a:lnTo>
                    <a:pt x="1640205" y="3455924"/>
                  </a:lnTo>
                  <a:lnTo>
                    <a:pt x="1552575" y="3448939"/>
                  </a:lnTo>
                  <a:lnTo>
                    <a:pt x="1466088" y="3438271"/>
                  </a:lnTo>
                  <a:lnTo>
                    <a:pt x="1380744" y="3422904"/>
                  </a:lnTo>
                  <a:lnTo>
                    <a:pt x="1297051" y="3403600"/>
                  </a:lnTo>
                  <a:lnTo>
                    <a:pt x="1215009" y="3380104"/>
                  </a:lnTo>
                  <a:lnTo>
                    <a:pt x="1134745" y="3352927"/>
                  </a:lnTo>
                  <a:lnTo>
                    <a:pt x="1056005" y="3322066"/>
                  </a:lnTo>
                  <a:lnTo>
                    <a:pt x="979297" y="3287395"/>
                  </a:lnTo>
                  <a:lnTo>
                    <a:pt x="904748" y="3249041"/>
                  </a:lnTo>
                  <a:lnTo>
                    <a:pt x="832739" y="3207512"/>
                  </a:lnTo>
                  <a:lnTo>
                    <a:pt x="762254" y="3162554"/>
                  </a:lnTo>
                  <a:lnTo>
                    <a:pt x="694690" y="3114421"/>
                  </a:lnTo>
                  <a:lnTo>
                    <a:pt x="629158" y="3063240"/>
                  </a:lnTo>
                  <a:lnTo>
                    <a:pt x="566547" y="3008884"/>
                  </a:lnTo>
                  <a:lnTo>
                    <a:pt x="506349" y="2951607"/>
                  </a:lnTo>
                  <a:lnTo>
                    <a:pt x="449199" y="2891535"/>
                  </a:lnTo>
                  <a:lnTo>
                    <a:pt x="394716" y="2828797"/>
                  </a:lnTo>
                  <a:lnTo>
                    <a:pt x="343662" y="2763266"/>
                  </a:lnTo>
                  <a:lnTo>
                    <a:pt x="295529" y="2695829"/>
                  </a:lnTo>
                  <a:lnTo>
                    <a:pt x="250571" y="2625725"/>
                  </a:lnTo>
                  <a:lnTo>
                    <a:pt x="208915" y="2553208"/>
                  </a:lnTo>
                  <a:lnTo>
                    <a:pt x="170688" y="2478659"/>
                  </a:lnTo>
                  <a:lnTo>
                    <a:pt x="136017" y="2401951"/>
                  </a:lnTo>
                  <a:lnTo>
                    <a:pt x="105156" y="2323211"/>
                  </a:lnTo>
                  <a:lnTo>
                    <a:pt x="77977" y="2242947"/>
                  </a:lnTo>
                  <a:lnTo>
                    <a:pt x="54483" y="2161031"/>
                  </a:lnTo>
                  <a:lnTo>
                    <a:pt x="35051" y="2077339"/>
                  </a:lnTo>
                  <a:lnTo>
                    <a:pt x="19812" y="1992249"/>
                  </a:lnTo>
                  <a:lnTo>
                    <a:pt x="9144" y="1905889"/>
                  </a:lnTo>
                  <a:lnTo>
                    <a:pt x="2159" y="1818131"/>
                  </a:lnTo>
                  <a:lnTo>
                    <a:pt x="0" y="1729231"/>
                  </a:lnTo>
                  <a:lnTo>
                    <a:pt x="2159" y="1640204"/>
                  </a:lnTo>
                  <a:lnTo>
                    <a:pt x="9144" y="1552448"/>
                  </a:lnTo>
                  <a:lnTo>
                    <a:pt x="19812" y="1466088"/>
                  </a:lnTo>
                  <a:lnTo>
                    <a:pt x="35051" y="1380616"/>
                  </a:lnTo>
                  <a:lnTo>
                    <a:pt x="54483" y="1296924"/>
                  </a:lnTo>
                  <a:lnTo>
                    <a:pt x="77977" y="1214881"/>
                  </a:lnTo>
                  <a:lnTo>
                    <a:pt x="105156" y="1134744"/>
                  </a:lnTo>
                  <a:lnTo>
                    <a:pt x="136017" y="1056004"/>
                  </a:lnTo>
                  <a:lnTo>
                    <a:pt x="170688" y="979297"/>
                  </a:lnTo>
                  <a:lnTo>
                    <a:pt x="209042" y="904620"/>
                  </a:lnTo>
                  <a:lnTo>
                    <a:pt x="250571" y="832612"/>
                  </a:lnTo>
                  <a:lnTo>
                    <a:pt x="295401" y="762126"/>
                  </a:lnTo>
                  <a:lnTo>
                    <a:pt x="343662" y="694689"/>
                  </a:lnTo>
                  <a:lnTo>
                    <a:pt x="394716" y="629157"/>
                  </a:lnTo>
                  <a:lnTo>
                    <a:pt x="449199" y="566419"/>
                  </a:lnTo>
                  <a:lnTo>
                    <a:pt x="506349" y="506349"/>
                  </a:lnTo>
                  <a:lnTo>
                    <a:pt x="566547" y="449072"/>
                  </a:lnTo>
                  <a:lnTo>
                    <a:pt x="629158" y="394588"/>
                  </a:lnTo>
                  <a:lnTo>
                    <a:pt x="694690" y="343535"/>
                  </a:lnTo>
                  <a:lnTo>
                    <a:pt x="762254" y="295401"/>
                  </a:lnTo>
                  <a:lnTo>
                    <a:pt x="832739" y="250443"/>
                  </a:lnTo>
                  <a:lnTo>
                    <a:pt x="904748" y="208914"/>
                  </a:lnTo>
                  <a:lnTo>
                    <a:pt x="979297" y="170561"/>
                  </a:lnTo>
                  <a:lnTo>
                    <a:pt x="1056005" y="135889"/>
                  </a:lnTo>
                  <a:lnTo>
                    <a:pt x="1134745" y="105028"/>
                  </a:lnTo>
                  <a:lnTo>
                    <a:pt x="1215009" y="77850"/>
                  </a:lnTo>
                  <a:lnTo>
                    <a:pt x="1297051" y="54355"/>
                  </a:lnTo>
                  <a:lnTo>
                    <a:pt x="1380744" y="35051"/>
                  </a:lnTo>
                  <a:lnTo>
                    <a:pt x="1466088" y="19685"/>
                  </a:lnTo>
                  <a:lnTo>
                    <a:pt x="1552575" y="9016"/>
                  </a:lnTo>
                  <a:lnTo>
                    <a:pt x="1640205" y="2031"/>
                  </a:lnTo>
                  <a:lnTo>
                    <a:pt x="1729233" y="0"/>
                  </a:lnTo>
                  <a:close/>
                </a:path>
              </a:pathLst>
            </a:custGeom>
            <a:noFill/>
            <a:ln w="127000" cap="flat" cmpd="sng" algn="ctr">
              <a:solidFill>
                <a:srgbClr val="F8D4BC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0" tIns="0" rIns="0" bIns="0" numCol="1" spcCol="215900" anchor="t"/>
            <a:lstStyle/>
            <a:p>
              <a:endParaRPr/>
            </a:p>
          </p:txBody>
        </p:sp>
        <p:pic>
          <p:nvPicPr>
            <p:cNvPr id="17" name="object 18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REgAAHoRAACUSAAAnicAAAAAAAAmAAAACAAAAP//////////"/>
                </a:ext>
              </a:extLst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7500" y="2840990"/>
              <a:ext cx="50800" cy="359918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" name="object 19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jIAAHcRAADaMgAAmyc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5630" y="2839085"/>
              <a:ext cx="50800" cy="359918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20" name="object 20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LsAAAAMAAAAEAAAAAAAAAAAAAAAAAAAAAAAAAAfAAAAVAAAAAAAAAAAAAAAAAAAAAAAAAAAAAAAAAAAAAAAAAAAAAAAAAAAAAAAAAAAAAAAAAAAAAAAAAAAAAAAAAAAAAAAAAAAAAAAAAAAAAAAAAAAAAAAAAAAACEAAAAYAAAAFAAAAHUCAAB3EQAAjBgAAJ4nAAAQAAAAJgAAAAgAAAD/////AAAAAA=="/>
              </a:ext>
            </a:extLst>
          </p:cNvGrpSpPr>
          <p:nvPr/>
        </p:nvGrpSpPr>
        <p:grpSpPr>
          <a:xfrm>
            <a:off x="399415" y="2839085"/>
            <a:ext cx="3590925" cy="3601085"/>
            <a:chOff x="399415" y="2839085"/>
            <a:chExt cx="3590925" cy="3601085"/>
          </a:xfrm>
        </p:grpSpPr>
        <p:pic>
          <p:nvPicPr>
            <p:cNvPr id="22" name="object 21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PBgAAHkRAACMGAAAnSc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9540" y="2840355"/>
              <a:ext cx="50800" cy="359918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1" name="object 22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dQIAAHcRAADFAgAAmyc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415" y="2839085"/>
              <a:ext cx="50800" cy="359918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10037" r="-857" b="18540"/>
          <a:stretch/>
        </p:blipFill>
        <p:spPr bwMode="auto">
          <a:xfrm>
            <a:off x="8360198" y="1184910"/>
            <a:ext cx="3340523" cy="32964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1188" r="112" b="31142"/>
          <a:stretch/>
        </p:blipFill>
        <p:spPr bwMode="auto">
          <a:xfrm>
            <a:off x="4498975" y="1121410"/>
            <a:ext cx="3388995" cy="361569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u7OEDzMzMAMDA/wB/f38AAAAAAAAAAAAAAAAAAAAAAAAAAAAhAAAAGAAAABQAAACkGgAAUwEAAF8wAAA7BQAAECAAACYAAAAIAAAAPTAAAAAAAAA="/>
              </a:ext>
            </a:extLst>
          </p:cNvSpPr>
          <p:nvPr>
            <p:ph type="title"/>
          </p:nvPr>
        </p:nvSpPr>
        <p:spPr>
          <a:xfrm>
            <a:off x="3276600" y="-76200"/>
            <a:ext cx="5029200" cy="635000"/>
          </a:xfrm>
        </p:spPr>
        <p:txBody>
          <a:bodyPr vert="horz" wrap="square" lIns="0" tIns="12065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400" spc="-8" dirty="0" err="1"/>
              <a:t>Совет</a:t>
            </a:r>
            <a:r>
              <a:rPr sz="5400" spc="-11" dirty="0"/>
              <a:t> </a:t>
            </a:r>
            <a:r>
              <a:rPr sz="5400" spc="-4" dirty="0"/>
              <a:t>НОСМУ</a:t>
            </a:r>
          </a:p>
        </p:txBody>
      </p:sp>
      <p:sp>
        <p:nvSpPr>
          <p:cNvPr id="3" name="object 3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A8AgAA5CEAAMZIAAAWKAAAEAAAACYAAAAIAAAA//////////8="/>
              </a:ext>
            </a:extLst>
          </p:cNvSpPr>
          <p:nvPr/>
        </p:nvSpPr>
        <p:spPr>
          <a:xfrm>
            <a:off x="363220" y="5509260"/>
            <a:ext cx="11466830" cy="1007110"/>
          </a:xfrm>
          <a:custGeom>
            <a:avLst/>
            <a:gdLst/>
            <a:ahLst/>
            <a:cxnLst/>
            <a:rect l="0" t="0" r="11466830" b="1007110"/>
            <a:pathLst>
              <a:path w="11466830" h="1007110">
                <a:moveTo>
                  <a:pt x="11413998" y="0"/>
                </a:moveTo>
                <a:lnTo>
                  <a:pt x="0" y="0"/>
                </a:lnTo>
                <a:lnTo>
                  <a:pt x="0" y="1006984"/>
                </a:lnTo>
                <a:lnTo>
                  <a:pt x="11413998" y="1006984"/>
                </a:lnTo>
                <a:lnTo>
                  <a:pt x="11413998" y="0"/>
                </a:lnTo>
                <a:close/>
              </a:path>
              <a:path w="11466830" h="1007110">
                <a:moveTo>
                  <a:pt x="11466703" y="0"/>
                </a:moveTo>
                <a:lnTo>
                  <a:pt x="11464798" y="0"/>
                </a:lnTo>
                <a:lnTo>
                  <a:pt x="11464798" y="1006984"/>
                </a:lnTo>
                <a:lnTo>
                  <a:pt x="11466703" y="1006984"/>
                </a:lnTo>
                <a:lnTo>
                  <a:pt x="11466703" y="0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4" name="object 4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1AgAA+SIAAHNIAADjJgAAECAAACYAAAAIAAAA//////////8="/>
              </a:ext>
            </a:extLst>
          </p:cNvSpPr>
          <p:nvPr/>
        </p:nvSpPr>
        <p:spPr>
          <a:xfrm>
            <a:off x="384175" y="5795645"/>
            <a:ext cx="11418570" cy="636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010285" marR="274320" defTabSz="914400">
              <a:lnSpc>
                <a:spcPct val="100000"/>
              </a:lnSpc>
              <a:spcBef>
                <a:spcPts val="100"/>
              </a:spcBef>
              <a:tabLst>
                <a:tab pos="1871345" algn="l"/>
                <a:tab pos="2959735" algn="l"/>
                <a:tab pos="4693920" algn="l"/>
                <a:tab pos="5107305" algn="l"/>
                <a:tab pos="6442710" algn="l"/>
                <a:tab pos="6736715" algn="l"/>
                <a:tab pos="7943850" algn="l"/>
                <a:tab pos="8946515" algn="l"/>
                <a:tab pos="10001250" algn="l"/>
              </a:tabLst>
            </a:pP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Со</a:t>
            </a:r>
            <a:r>
              <a:rPr sz="2000" spc="-4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</a:t>
            </a:r>
            <a:r>
              <a:rPr sz="2000" spc="-12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	</a:t>
            </a:r>
            <a:r>
              <a:rPr sz="2000" spc="-2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  <a:r>
              <a:rPr sz="2000" spc="-5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МУ	</a:t>
            </a:r>
            <a:r>
              <a:rPr sz="2000" spc="-2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форми</a:t>
            </a:r>
            <a:r>
              <a:rPr sz="2000" spc="-9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</a:t>
            </a:r>
            <a:r>
              <a:rPr sz="2000" spc="-5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 spc="-12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</a:t>
            </a:r>
            <a:r>
              <a:rPr sz="2000" spc="-5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ся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	</a:t>
            </a:r>
            <a:r>
              <a:rPr sz="2000" spc="-9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</a:t>
            </a:r>
            <a:r>
              <a:rPr sz="2000" spc="-7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з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	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ст</a:t>
            </a:r>
            <a:r>
              <a:rPr sz="2000" spc="-14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ден</a:t>
            </a:r>
            <a:r>
              <a:rPr sz="2000" spc="-7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ов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	и	</a:t>
            </a:r>
            <a:r>
              <a:rPr sz="2000" spc="-11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</a:t>
            </a:r>
            <a:r>
              <a:rPr sz="2000" spc="-9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  <a:r>
              <a:rPr sz="2000" spc="7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</a:t>
            </a:r>
            <a:r>
              <a:rPr sz="2000" spc="-9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дых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	</a:t>
            </a:r>
            <a:r>
              <a:rPr sz="2000" spc="-2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 spc="-4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ч</a:t>
            </a:r>
            <a:r>
              <a:rPr sz="2000" spc="-2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ных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	</a:t>
            </a:r>
            <a:r>
              <a:rPr sz="2000" spc="-4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Ив</a:t>
            </a:r>
            <a:r>
              <a:rPr sz="2000" spc="-12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Г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</a:t>
            </a:r>
            <a:r>
              <a:rPr sz="2000" spc="-2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,	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наиб</a:t>
            </a:r>
            <a:r>
              <a:rPr sz="2000" spc="-9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лее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 </a:t>
            </a:r>
            <a:r>
              <a:rPr sz="2000" spc="-4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активно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занимающихся</a:t>
            </a:r>
            <a:r>
              <a:rPr sz="2000" spc="2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научно-исследовательской</a:t>
            </a:r>
            <a:r>
              <a:rPr sz="2000" spc="-4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работой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не</a:t>
            </a:r>
            <a:r>
              <a:rPr sz="2000" spc="2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менее</a:t>
            </a:r>
            <a:r>
              <a:rPr sz="2000" spc="2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1</a:t>
            </a:r>
            <a:r>
              <a:rPr sz="2000" spc="2" dirty="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5" dirty="0" err="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года</a:t>
            </a:r>
            <a:endParaRPr sz="2000" dirty="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grpSp>
        <p:nvGrpSpPr>
          <p:cNvPr id="5" name="object 5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OUBAADkIQAAw0gAABYoAAAQAAAAJgAAAAgAAAD/////AAAAAA=="/>
              </a:ext>
            </a:extLst>
          </p:cNvGrpSpPr>
          <p:nvPr/>
        </p:nvGrpSpPr>
        <p:grpSpPr>
          <a:xfrm>
            <a:off x="307975" y="5509260"/>
            <a:ext cx="11520170" cy="1007110"/>
            <a:chOff x="307975" y="5509260"/>
            <a:chExt cx="11520170" cy="1007110"/>
          </a:xfrm>
        </p:grpSpPr>
        <p:pic>
          <p:nvPicPr>
            <p:cNvPr id="8" name="object 6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QIAACwiAAApCAAAzCcAAAAAAAAmAAAACAAAAP//////////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115" y="5554980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" name="object 7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5QEAAOQhAAA1AgAAFigAAAAAAAAmAAAACAAAAP//////////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975" y="5509260"/>
              <a:ext cx="50800" cy="100711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object 8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c0gAAOQhAADDSAAAFig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77345" y="5509260"/>
              <a:ext cx="50800" cy="100711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9" name="object 9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C8NAAAkScAAGo1AADZKAAAECAAACYAAAAIAAAA//////////8="/>
              </a:ext>
            </a:extLst>
          </p:cNvSpPr>
          <p:nvPr/>
        </p:nvSpPr>
        <p:spPr>
          <a:xfrm>
            <a:off x="8572500" y="6431915"/>
            <a:ext cx="110490" cy="208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">
                <a:solidFill>
                  <a:srgbClr val="888888"/>
                </a:solidFill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5</a:t>
            </a:r>
            <a:endParaRPr sz="12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5968" r="1154" b="25842"/>
          <a:stretch/>
        </p:blipFill>
        <p:spPr bwMode="auto">
          <a:xfrm>
            <a:off x="2248535" y="668529"/>
            <a:ext cx="7696200" cy="506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3810001" cy="622935"/>
          </a:xfrm>
        </p:spPr>
        <p:txBody>
          <a:bodyPr/>
          <a:lstStyle/>
          <a:p>
            <a:pPr algn="ctr"/>
            <a:r>
              <a:rPr lang="ru-RU" sz="5400" dirty="0" smtClean="0"/>
              <a:t>Совет НОСМУ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5080" r="4762" b="4603"/>
          <a:stretch/>
        </p:blipFill>
        <p:spPr bwMode="auto">
          <a:xfrm>
            <a:off x="4800600" y="152400"/>
            <a:ext cx="6604000" cy="659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A8AgAAfwYAAEoCAACgEAAAEAAAACYAAAAIAAAA//////////8="/>
              </a:ext>
            </a:extLst>
          </p:cNvSpPr>
          <p:nvPr/>
        </p:nvSpPr>
        <p:spPr>
          <a:xfrm>
            <a:off x="363220" y="1056005"/>
            <a:ext cx="8890" cy="1646555"/>
          </a:xfrm>
          <a:custGeom>
            <a:avLst/>
            <a:gdLst/>
            <a:ahLst/>
            <a:cxnLst/>
            <a:rect l="0" t="0" r="8890" b="1646555"/>
            <a:pathLst>
              <a:path w="8890" h="1646555">
                <a:moveTo>
                  <a:pt x="0" y="1646427"/>
                </a:moveTo>
                <a:lnTo>
                  <a:pt x="8281" y="1646427"/>
                </a:lnTo>
                <a:lnTo>
                  <a:pt x="8281" y="0"/>
                </a:lnTo>
                <a:lnTo>
                  <a:pt x="0" y="0"/>
                </a:lnTo>
                <a:lnTo>
                  <a:pt x="0" y="1646427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3" name="object 3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CZAgAAfwYAALApAACgEAAAEAAAACYAAAAIAAAA//////////8="/>
              </a:ext>
            </a:extLst>
          </p:cNvSpPr>
          <p:nvPr/>
        </p:nvSpPr>
        <p:spPr>
          <a:xfrm>
            <a:off x="422275" y="1056005"/>
            <a:ext cx="6354445" cy="1646555"/>
          </a:xfrm>
          <a:custGeom>
            <a:avLst/>
            <a:gdLst/>
            <a:ahLst/>
            <a:cxnLst/>
            <a:rect l="0" t="0" r="6354445" b="1646555"/>
            <a:pathLst>
              <a:path w="6354445" h="1646555">
                <a:moveTo>
                  <a:pt x="0" y="1646427"/>
                </a:moveTo>
                <a:lnTo>
                  <a:pt x="6354419" y="1646427"/>
                </a:lnTo>
                <a:lnTo>
                  <a:pt x="6354419" y="0"/>
                </a:lnTo>
                <a:lnTo>
                  <a:pt x="0" y="0"/>
                </a:lnTo>
                <a:lnTo>
                  <a:pt x="0" y="1646427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4" name="object 4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A6AgAAYBMAAFgpAACBHQAAEAAAACYAAAAIAAAA//////////8="/>
              </a:ext>
            </a:extLst>
          </p:cNvSpPr>
          <p:nvPr/>
        </p:nvSpPr>
        <p:spPr>
          <a:xfrm>
            <a:off x="361950" y="3149600"/>
            <a:ext cx="6358890" cy="1646555"/>
          </a:xfrm>
          <a:custGeom>
            <a:avLst/>
            <a:gdLst/>
            <a:ahLst/>
            <a:cxnLst/>
            <a:rect l="0" t="0" r="6358890" b="1646555"/>
            <a:pathLst>
              <a:path w="6358890" h="1646555">
                <a:moveTo>
                  <a:pt x="0" y="1646427"/>
                </a:moveTo>
                <a:lnTo>
                  <a:pt x="6358331" y="1646427"/>
                </a:lnTo>
                <a:lnTo>
                  <a:pt x="6358331" y="0"/>
                </a:lnTo>
                <a:lnTo>
                  <a:pt x="0" y="0"/>
                </a:lnTo>
                <a:lnTo>
                  <a:pt x="0" y="1646427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5" name="object 5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CnKQAAYBMAAK4pAACBHQAAEAAAACYAAAAIAAAA//////////8="/>
              </a:ext>
            </a:extLst>
          </p:cNvSpPr>
          <p:nvPr/>
        </p:nvSpPr>
        <p:spPr>
          <a:xfrm>
            <a:off x="6771005" y="3149600"/>
            <a:ext cx="4445" cy="1646555"/>
          </a:xfrm>
          <a:custGeom>
            <a:avLst/>
            <a:gdLst/>
            <a:ahLst/>
            <a:cxnLst/>
            <a:rect l="0" t="0" r="4445" b="1646555"/>
            <a:pathLst>
              <a:path w="4445" h="1646555">
                <a:moveTo>
                  <a:pt x="0" y="1646427"/>
                </a:moveTo>
                <a:lnTo>
                  <a:pt x="4368" y="1646427"/>
                </a:lnTo>
                <a:lnTo>
                  <a:pt x="4368" y="0"/>
                </a:lnTo>
                <a:lnTo>
                  <a:pt x="0" y="0"/>
                </a:lnTo>
                <a:lnTo>
                  <a:pt x="0" y="1646427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6" name="object 6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A6AgAAQCAAAIopAADzJwAAEAAAACYAAAAIAAAA//////////8="/>
              </a:ext>
            </a:extLst>
          </p:cNvSpPr>
          <p:nvPr/>
        </p:nvSpPr>
        <p:spPr>
          <a:xfrm>
            <a:off x="361950" y="5242560"/>
            <a:ext cx="6390640" cy="1251585"/>
          </a:xfrm>
          <a:custGeom>
            <a:avLst/>
            <a:gdLst/>
            <a:ahLst/>
            <a:cxnLst/>
            <a:rect l="0" t="0" r="6390640" b="1251585"/>
            <a:pathLst>
              <a:path w="6390640" h="1251585">
                <a:moveTo>
                  <a:pt x="0" y="1251203"/>
                </a:moveTo>
                <a:lnTo>
                  <a:pt x="6390081" y="1251203"/>
                </a:lnTo>
                <a:lnTo>
                  <a:pt x="6390081" y="0"/>
                </a:lnTo>
                <a:lnTo>
                  <a:pt x="0" y="0"/>
                </a:lnTo>
                <a:lnTo>
                  <a:pt x="0" y="1251203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7" name="object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n9/fwDu7OEDzMzMAMDA/wB/f38AAAAAAAAAAAAAAAAAAAAAAAAAAAAhAAAAGAAAABQAAAB8DAAAUwEAAIA+AAA7BQAAECAAACYAAAAIAAAAPTAAAAAAAAA="/>
              </a:ext>
            </a:extLst>
          </p:cNvSpPr>
          <p:nvPr>
            <p:ph type="title"/>
          </p:nvPr>
        </p:nvSpPr>
        <p:spPr>
          <a:xfrm>
            <a:off x="2029460" y="215265"/>
            <a:ext cx="8130540" cy="635000"/>
          </a:xfrm>
        </p:spPr>
        <p:txBody>
          <a:bodyPr vert="horz" wrap="square" lIns="0" tIns="12065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"/>
              <a:t>Научный</a:t>
            </a:r>
            <a:r>
              <a:rPr spc="4"/>
              <a:t> </a:t>
            </a:r>
            <a:r>
              <a:rPr spc="-4"/>
              <a:t>кружок</a:t>
            </a:r>
            <a:r>
              <a:t> </a:t>
            </a:r>
            <a:r>
              <a:rPr spc="-4"/>
              <a:t>кафедры</a:t>
            </a:r>
            <a:r>
              <a:rPr spc="4"/>
              <a:t> </a:t>
            </a:r>
            <a:r>
              <a:t>(НКК)</a:t>
            </a:r>
          </a:p>
        </p:txBody>
      </p:sp>
      <p:sp>
        <p:nvSpPr>
          <p:cNvPr id="8" name="object 8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6AgAALSEAAIopAAD2JgAAECAAACYAAAAIAAAA//////////8="/>
              </a:ext>
            </a:extLst>
          </p:cNvSpPr>
          <p:nvPr/>
        </p:nvSpPr>
        <p:spPr>
          <a:xfrm>
            <a:off x="361950" y="5393055"/>
            <a:ext cx="6390640" cy="940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005840" marR="291465" algn="just">
              <a:lnSpc>
                <a:spcPct val="100000"/>
              </a:lnSpc>
              <a:spcBef>
                <a:spcPts val="100"/>
              </a:spcBef>
            </a:pP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Чтобы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начать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работу в </a:t>
            </a:r>
            <a:r>
              <a:rPr sz="2000" spc="-19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НКК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нужно заявить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своем желании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старосте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или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научному 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руководителю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wCAAAkwcAAMcnAACcCQAAECAAACYAAAAIAAAA//////////8="/>
              </a:ext>
            </a:extLst>
          </p:cNvSpPr>
          <p:nvPr/>
        </p:nvSpPr>
        <p:spPr>
          <a:xfrm>
            <a:off x="1371600" y="1231265"/>
            <a:ext cx="5094605" cy="330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Членом</a:t>
            </a:r>
            <a:r>
              <a:rPr sz="2000" spc="7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19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НКК</a:t>
            </a:r>
            <a:r>
              <a:rPr sz="2000" spc="7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может</a:t>
            </a:r>
            <a:r>
              <a:rPr sz="2000" spc="7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стать</a:t>
            </a:r>
            <a:r>
              <a:rPr sz="2000" spc="7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любой</a:t>
            </a:r>
            <a:r>
              <a:rPr sz="2000" spc="7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студент,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rQ0w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wCAAAcwkAAMYnAABcDQAAECAAACYAAAAIAAAA//////////8="/>
              </a:ext>
            </a:extLst>
          </p:cNvSpPr>
          <p:nvPr/>
        </p:nvSpPr>
        <p:spPr>
          <a:xfrm>
            <a:off x="1371600" y="1536065"/>
            <a:ext cx="5093970" cy="635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R="5080" defTabSz="914400">
              <a:lnSpc>
                <a:spcPct val="100000"/>
              </a:lnSpc>
              <a:spcBef>
                <a:spcPts val="105"/>
              </a:spcBef>
              <a:tabLst>
                <a:tab pos="1289050" algn="l"/>
                <a:tab pos="1560195" algn="l"/>
                <a:tab pos="1604645" algn="l"/>
                <a:tab pos="2872740" algn="l"/>
                <a:tab pos="3153410" algn="l"/>
                <a:tab pos="3698875" algn="l"/>
                <a:tab pos="4802505" algn="l"/>
              </a:tabLst>
            </a:pP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</a:t>
            </a:r>
            <a:r>
              <a:rPr sz="2000" spc="-18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лающий		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 spc="-1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г</a:t>
            </a:r>
            <a:r>
              <a:rPr sz="2000" spc="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</a:t>
            </a:r>
            <a:r>
              <a:rPr sz="2000" spc="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би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ь	с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ои	</a:t>
            </a:r>
            <a:r>
              <a:rPr sz="2000" spc="-1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з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ни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я	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по  предмету	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		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приобрести	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навыки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wFDA4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mIgAAUwsAAMcnAABcDQAAECAAACYAAAAIAAAA//////////8="/>
              </a:ext>
            </a:extLst>
          </p:cNvSpPr>
          <p:nvPr/>
        </p:nvSpPr>
        <p:spPr>
          <a:xfrm>
            <a:off x="5551170" y="1840865"/>
            <a:ext cx="915035" cy="330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</a:t>
            </a: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ч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-</a:t>
            </a:r>
          </a:p>
        </p:txBody>
      </p:sp>
      <p:sp>
        <p:nvSpPr>
          <p:cNvPr id="12" name="object 12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4ko0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wCAAAMw0AAFIcAAA9DwAAECAAACYAAAAIAAAA//////////8="/>
              </a:ext>
            </a:extLst>
          </p:cNvSpPr>
          <p:nvPr/>
        </p:nvSpPr>
        <p:spPr>
          <a:xfrm>
            <a:off x="1371600" y="2145665"/>
            <a:ext cx="3232150" cy="331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исследовательской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работы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wb2Q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vCAAAdBQAAMcnAAAeHAAAECAAACYAAAAIAAAA//////////8="/>
              </a:ext>
            </a:extLst>
          </p:cNvSpPr>
          <p:nvPr/>
        </p:nvSpPr>
        <p:spPr>
          <a:xfrm>
            <a:off x="1370965" y="3324860"/>
            <a:ext cx="5095240" cy="12458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Координирует</a:t>
            </a:r>
            <a:r>
              <a:rPr sz="2000" spc="79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работу</a:t>
            </a:r>
            <a:r>
              <a:rPr sz="2000" spc="88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19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НКК</a:t>
            </a:r>
            <a:r>
              <a:rPr sz="2000" spc="5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староста </a:t>
            </a:r>
            <a:r>
              <a:rPr sz="2000" spc="-88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9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кружка</a:t>
            </a: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(студент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или</a:t>
            </a:r>
            <a:r>
              <a:rPr sz="2000" spc="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молодой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ученый)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и 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научный 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руководитель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(преподаватель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кафедры).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pic>
        <p:nvPicPr>
          <p:cNvPr id="14" name="object 14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V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JCwAAH8GAAC5SAAAgBk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1056005"/>
            <a:ext cx="4646295" cy="30892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object 15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QSgYI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JCwAADkbAADGSAAA8ic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175500" y="4425315"/>
            <a:ext cx="4654550" cy="206819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6" name="object 16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IoAAAAMAAAAEAAAAAAAAAAAAAAAAAAAAAAAAAAfAAAAVAAAAAAAAAAAAAAAAAAAAAAAAAAAAAAAAAAAAAAAAAAAAAAAAAAAAAAAAAAAAAAAAAAAAAAAAAAAAAAAAAAAAAAAAAAAAAAAAAAAAAAAAAAAAAAAAAAAACEAAAAYAAAAFAAAADoCAAB/BgAA2gcAAJAQAAAQAAAAJgAAAAgAAAD/////AAAAAA=="/>
              </a:ext>
            </a:extLst>
          </p:cNvGrpSpPr>
          <p:nvPr/>
        </p:nvGrpSpPr>
        <p:grpSpPr>
          <a:xfrm>
            <a:off x="361950" y="1056005"/>
            <a:ext cx="914400" cy="1636395"/>
            <a:chOff x="361950" y="1056005"/>
            <a:chExt cx="914400" cy="1636395"/>
          </a:xfrm>
        </p:grpSpPr>
        <p:pic>
          <p:nvPicPr>
            <p:cNvPr id="18" name="object 17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D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gIAAL8IAADaBwAAXw4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950" y="1421765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7" name="object 18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SQIAAH8GAACZAgAAkBAAAAAAAAAmAAAACAAAAP//////////"/>
                </a:ext>
              </a:extLst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475" y="1056005"/>
              <a:ext cx="50800" cy="163639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19" name="object 19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I0AAAAMAAAAEAAAAAAAAAAAAAAAAAAAAAAAAAAfAAAAVAAAAAAAAAAAAAAAAAAAAAAAAAAAAAAAAAAAAAAAAAAAAAAAAAAAAAAAAAAAAAAAAAAAAAAAAAAAAAAAAAAAAAAAAAAAAAAAAAAAAAAAAAAAAAAAAAAAACEAAAAYAAAAFAAAADoCAABgEwAA2gcAAIEdAAAQAAAAJgAAAAgAAAD/////AAAAAA=="/>
              </a:ext>
            </a:extLst>
          </p:cNvGrpSpPr>
          <p:nvPr/>
        </p:nvGrpSpPr>
        <p:grpSpPr>
          <a:xfrm>
            <a:off x="361950" y="3149600"/>
            <a:ext cx="914400" cy="1646555"/>
            <a:chOff x="361950" y="3149600"/>
            <a:chExt cx="914400" cy="1646555"/>
          </a:xfrm>
        </p:grpSpPr>
        <p:pic>
          <p:nvPicPr>
            <p:cNvPr id="21" name="object 20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gIAAJkVAADaBwAAORs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950" y="3510915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object 21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PwIAAGATAACQAgAAgR0AAAAAAAAmAAAACAAAAP//////////"/>
                </a:ext>
              </a:extLst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5125" y="3149600"/>
              <a:ext cx="51435" cy="164655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22" name="object 22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XCkAAH0GAAC4KQAAoBA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6723380" y="1054735"/>
            <a:ext cx="58420" cy="164782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3" name="object 23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LsAAAAMAAAAEAAAAAAAAAAAAAAAAAAAAAAAAAAfAAAAVAAAAAAAAAAAAAAAAAAAAAAAAAAAAAAAAAAAAAAAAAAAAAAAAAAAAAAAAAAAAAAAAAAAAAAAAAAAAAAAAAAAAAAAAAAAAAAAAAAAAAAAAAAAAAAAAAAAACEAAAAYAAAAFAAAABICAAA/IAAA2ikAAPQnAAAQAAAAJgAAAAgAAAD/////AAAAAA=="/>
              </a:ext>
            </a:extLst>
          </p:cNvGrpSpPr>
          <p:nvPr/>
        </p:nvGrpSpPr>
        <p:grpSpPr>
          <a:xfrm>
            <a:off x="336550" y="5241925"/>
            <a:ext cx="6466840" cy="1252855"/>
            <a:chOff x="336550" y="5241925"/>
            <a:chExt cx="6466840" cy="1252855"/>
          </a:xfrm>
        </p:grpSpPr>
        <p:pic>
          <p:nvPicPr>
            <p:cNvPr id="26" name="object 24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gIAAEkhAADaBwAA6SY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950" y="5410835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5" name="object 25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QAB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iSkAAEAgAADZKQAA8icAAAAAAAAmAAAACAAAAP//////////"/>
                </a:ext>
              </a:extLst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51955" y="5242560"/>
              <a:ext cx="50800" cy="12509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4" name="object 26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EgIAAD8gAACPAgAA8ycAAAAAAAAmAAAACAAAAP//////////"/>
                </a:ext>
              </a:extLst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6550" y="5241925"/>
              <a:ext cx="79375" cy="125222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27" name="object 27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VykAAGATAACnKQAAgB0AABAAAAAmAAAACAAAAP//////////"/>
              </a:ext>
            </a:extLst>
          </p:cNvPicPr>
          <p:nvPr/>
        </p:nvPicPr>
        <p:blipFill>
          <a:blip r:embed="rId10"/>
          <a:stretch>
            <a:fillRect/>
          </a:stretch>
        </p:blipFill>
        <p:spPr>
          <a:xfrm>
            <a:off x="6720205" y="3149600"/>
            <a:ext cx="50800" cy="16459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BAAQAAkAoAAGAgAABxKAAAEAAAACYAAAAIAAAA//////////8="/>
              </a:ext>
            </a:extLst>
          </p:cNvSpPr>
          <p:nvPr/>
        </p:nvSpPr>
        <p:spPr>
          <a:xfrm>
            <a:off x="203200" y="1717040"/>
            <a:ext cx="5059680" cy="4857115"/>
          </a:xfrm>
          <a:custGeom>
            <a:avLst/>
            <a:gdLst/>
            <a:ahLst/>
            <a:cxnLst/>
            <a:rect l="0" t="0" r="5059680" b="4857115"/>
            <a:pathLst>
              <a:path w="5059680" h="4857115">
                <a:moveTo>
                  <a:pt x="5059680" y="0"/>
                </a:moveTo>
                <a:lnTo>
                  <a:pt x="0" y="0"/>
                </a:lnTo>
                <a:lnTo>
                  <a:pt x="0" y="4856607"/>
                </a:lnTo>
                <a:lnTo>
                  <a:pt x="5059680" y="4856607"/>
                </a:lnTo>
                <a:lnTo>
                  <a:pt x="5059680" y="0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3" name="object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0tSzYMAAAAEAAAAAAAAAAAAAAAAAAAAAAAAAAeAAAAaAAAAAAAAAAAAAAAAAAAAAAAAAAAAAAAECcAABAnAAAAAAAAAAAAAAAAAAAAAAAAAAAAAAAAAAAAAAAAAAAAABQAAAAAAAAAwMD/AAAAAABkAAAAMgAAAAAAAABkAAAAAAAAAH9/fwAKAAAAHwAAAFQAAAD///8A////AQAAAAAAAAAAAAAAAAAAAAAAAAAAAAAAAAAAAAAAAAAAAAAAAn9/fwDu7OEDzMzMAMDA/wB/f38AAAAAAAAAAAAAAAAAAAAAAAAAAAAhAAAAGAAAABQAAAByAwAAUwEAAMFHAAD7CAAAECAAACYAAAAIAAAAPTAAAAAAAAA="/>
              </a:ext>
            </a:extLst>
          </p:cNvSpPr>
          <p:nvPr>
            <p:ph type="title"/>
          </p:nvPr>
        </p:nvSpPr>
        <p:spPr>
          <a:xfrm>
            <a:off x="560070" y="215265"/>
            <a:ext cx="11104245" cy="1244600"/>
          </a:xfrm>
        </p:spPr>
        <p:txBody>
          <a:bodyPr vert="horz" wrap="square" lIns="0" tIns="12065" rIns="0" bIns="0" numCol="1" spcCol="215900" anchor="t">
            <a:prstTxWarp prst="textNoShape">
              <a:avLst/>
            </a:prstTxWarp>
          </a:bodyPr>
          <a:lstStyle/>
          <a:p>
            <a:pPr algn="ctr" defTabSz="914400">
              <a:lnSpc>
                <a:spcPct val="100000"/>
              </a:lnSpc>
              <a:spcBef>
                <a:spcPts val="95"/>
              </a:spcBef>
              <a:tabLst>
                <a:tab pos="2154555" algn="l"/>
              </a:tabLst>
            </a:pPr>
            <a:r>
              <a:rPr spc="-4"/>
              <a:t>Неделя	НОСМУ</a:t>
            </a:r>
            <a:r>
              <a:t> в</a:t>
            </a:r>
            <a:r>
              <a:rPr spc="-4"/>
              <a:t> </a:t>
            </a:r>
            <a:r>
              <a:t>рамках</a:t>
            </a:r>
            <a:r>
              <a:rPr spc="4"/>
              <a:t> </a:t>
            </a:r>
            <a:r>
              <a:rPr spc="-4"/>
              <a:t>фестиваля</a:t>
            </a:r>
          </a:p>
          <a:p>
            <a:pPr algn="ctr">
              <a:lnSpc>
                <a:spcPct val="100000"/>
              </a:lnSpc>
            </a:pPr>
            <a:r>
              <a:t>для</a:t>
            </a:r>
            <a:r>
              <a:rPr spc="-4"/>
              <a:t> первокурсников «Здравствуй,</a:t>
            </a:r>
            <a:r>
              <a:rPr spc="4"/>
              <a:t> </a:t>
            </a:r>
            <a:r>
              <a:t>ИвГМА!»</a:t>
            </a:r>
          </a:p>
        </p:txBody>
      </p:sp>
      <p:sp>
        <p:nvSpPr>
          <p:cNvPr id="4" name="object 4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mFz8k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QAAcQsAACQVAABbDwAAECAAACYAAAAIAAAA//////////8="/>
              </a:ext>
            </a:extLst>
          </p:cNvSpPr>
          <p:nvPr/>
        </p:nvSpPr>
        <p:spPr>
          <a:xfrm>
            <a:off x="294640" y="1859915"/>
            <a:ext cx="3141980" cy="636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defTabSz="914400">
              <a:lnSpc>
                <a:spcPct val="100000"/>
              </a:lnSpc>
              <a:spcBef>
                <a:spcPts val="105"/>
              </a:spcBef>
              <a:tabLst>
                <a:tab pos="1517650" algn="l"/>
                <a:tab pos="2038985" algn="l"/>
              </a:tabLst>
            </a:pP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</a:t>
            </a: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же</a:t>
            </a:r>
            <a:r>
              <a:rPr sz="2000" spc="-1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г</a:t>
            </a:r>
            <a:r>
              <a:rPr sz="2000" spc="-9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	в	с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ен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я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б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</a:t>
            </a:r>
          </a:p>
          <a:p>
            <a:pPr>
              <a:lnSpc>
                <a:spcPct val="100000"/>
              </a:lnSpc>
            </a:pP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фестиваля</a:t>
            </a:r>
          </a:p>
        </p:txBody>
      </p:sp>
      <p:sp>
        <p:nvSpPr>
          <p:cNvPr id="5" name="object 5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gtLy0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QAAMg8AAEcYAAAbEwAAECAAACYAAAAIAAAA//////////8="/>
              </a:ext>
            </a:extLst>
          </p:cNvSpPr>
          <p:nvPr/>
        </p:nvSpPr>
        <p:spPr>
          <a:xfrm>
            <a:off x="294640" y="2470150"/>
            <a:ext cx="3651885" cy="635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R="5080" defTabSz="914400">
              <a:lnSpc>
                <a:spcPct val="100000"/>
              </a:lnSpc>
              <a:spcBef>
                <a:spcPts val="105"/>
              </a:spcBef>
              <a:tabLst>
                <a:tab pos="1332865" algn="l"/>
                <a:tab pos="2069465" algn="l"/>
              </a:tabLst>
            </a:pP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ер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</a:t>
            </a:r>
            <a:r>
              <a:rPr sz="2000" spc="-1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рсн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</a:t>
            </a:r>
            <a:r>
              <a:rPr sz="2000" spc="-18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ов	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«Здр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ст</a:t>
            </a: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й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, 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проходит	неделя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+rFas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VDAAA8hIAAEoNAAD8FAAAECAAACYAAAAIAAAA//////////8="/>
              </a:ext>
            </a:extLst>
          </p:cNvSpPr>
          <p:nvPr/>
        </p:nvSpPr>
        <p:spPr>
          <a:xfrm>
            <a:off x="2004695" y="3079750"/>
            <a:ext cx="155575" cy="331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</a:t>
            </a:r>
          </a:p>
        </p:txBody>
      </p:sp>
      <p:sp>
        <p:nvSpPr>
          <p:cNvPr id="7" name="object 7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CeAJ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zEAAAcQsAAOkfAADbFgAAECAAACYAAAAIAAAA//////////8="/>
              </a:ext>
            </a:extLst>
          </p:cNvSpPr>
          <p:nvPr/>
        </p:nvSpPr>
        <p:spPr>
          <a:xfrm>
            <a:off x="2673985" y="1859915"/>
            <a:ext cx="2513330" cy="1855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457325" marR="6350" indent="-321945" algn="r" defTabSz="914400">
              <a:lnSpc>
                <a:spcPct val="100000"/>
              </a:lnSpc>
              <a:spcBef>
                <a:spcPts val="105"/>
              </a:spcBef>
              <a:tabLst>
                <a:tab pos="1656715" algn="l"/>
              </a:tabLst>
            </a:pP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		р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 spc="-1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</a:t>
            </a:r>
            <a:r>
              <a:rPr sz="2000" spc="-1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ах  для 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</a:t>
            </a:r>
            <a:r>
              <a:rPr sz="2000" spc="-1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Г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!»</a:t>
            </a:r>
          </a:p>
          <a:p>
            <a:pPr marR="5080" indent="46990" algn="r" defTabSz="914400">
              <a:lnSpc>
                <a:spcPct val="100000"/>
              </a:lnSpc>
              <a:tabLst>
                <a:tab pos="1346835" algn="l"/>
                <a:tab pos="1580515" algn="l"/>
              </a:tabLst>
            </a:pP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чно</a:t>
            </a:r>
            <a:r>
              <a:rPr sz="2000" spc="-1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г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	об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щ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т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  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</a:t>
            </a:r>
            <a:r>
              <a:rPr sz="2000" spc="-1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  <a:r>
              <a:rPr sz="2000" spc="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л</a:t>
            </a:r>
            <a:r>
              <a:rPr sz="2000" spc="-9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дых		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ч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ены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х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, 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информированию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="" xmlns:p14="http://schemas.microsoft.com/office/powerpoint/2010/main" xmlns:pr="smNativeData" val="SMDATA_13_Vv46YRMAAAAlAAAAZAAAAE0AAAAAAAAAABU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gLBxI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QAA8hIAAKALAAC8GAAAECAAACYAAAAIAAAA//////////8="/>
              </a:ext>
            </a:extLst>
          </p:cNvSpPr>
          <p:nvPr/>
        </p:nvSpPr>
        <p:spPr>
          <a:xfrm>
            <a:off x="294640" y="3079750"/>
            <a:ext cx="1595120" cy="9410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R="5080" defTabSz="914400">
              <a:lnSpc>
                <a:spcPct val="100000"/>
              </a:lnSpc>
              <a:spcBef>
                <a:spcPts val="105"/>
              </a:spcBef>
              <a:tabLst>
                <a:tab pos="1354455" algn="l"/>
              </a:tabLst>
            </a:pP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студентов  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ос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я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щ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енн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я 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студентов	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</a:t>
            </a:r>
          </a:p>
        </p:txBody>
      </p:sp>
      <p:sp>
        <p:nvSpPr>
          <p:cNvPr id="9" name="object 9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tmSGU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SDAAAshYAAOkfAAC7GAAAECAAACYAAAAIAAAA//////////8="/>
              </a:ext>
            </a:extLst>
          </p:cNvSpPr>
          <p:nvPr/>
        </p:nvSpPr>
        <p:spPr>
          <a:xfrm>
            <a:off x="1962150" y="3689350"/>
            <a:ext cx="3225165" cy="330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defTabSz="914400">
              <a:lnSpc>
                <a:spcPct val="100000"/>
              </a:lnSpc>
              <a:spcBef>
                <a:spcPts val="100"/>
              </a:spcBef>
              <a:tabLst>
                <a:tab pos="1130300" algn="l"/>
                <a:tab pos="1995805" algn="l"/>
              </a:tabLst>
            </a:pP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ч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но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й	ср</a:t>
            </a:r>
            <a:r>
              <a:rPr sz="2000" spc="-9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е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де	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 spc="-1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де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мии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.</a:t>
            </a:r>
          </a:p>
        </p:txBody>
      </p:sp>
      <p:sp>
        <p:nvSpPr>
          <p:cNvPr id="10" name="object 10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Jrbs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DQAQAAkhgAAOkfAAC8JwAAECAAACYAAAAIAAAA//////////8="/>
              </a:ext>
            </a:extLst>
          </p:cNvSpPr>
          <p:nvPr/>
        </p:nvSpPr>
        <p:spPr>
          <a:xfrm>
            <a:off x="294640" y="3994150"/>
            <a:ext cx="4892675" cy="24650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R="5080" algn="just" defTabSz="914400">
              <a:lnSpc>
                <a:spcPct val="100000"/>
              </a:lnSpc>
              <a:spcBef>
                <a:spcPts val="100"/>
              </a:spcBef>
              <a:tabLst>
                <a:tab pos="2649855" algn="l"/>
              </a:tabLst>
            </a:pP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Вместе</a:t>
            </a:r>
            <a:r>
              <a:rPr sz="2000" spc="12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128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    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советом</a:t>
            </a:r>
            <a:r>
              <a:rPr sz="2000" spc="81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 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НОСМУ</a:t>
            </a:r>
            <a:r>
              <a:rPr sz="2000" spc="88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266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  ней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принимают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участие</a:t>
            </a:r>
            <a:r>
              <a:rPr sz="2000" spc="88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b="1" spc="-2">
                <a:latin typeface="Arial" pitchFamily="2" charset="-52"/>
                <a:ea typeface="Calibri" pitchFamily="2" charset="-52"/>
                <a:cs typeface="Arial" pitchFamily="2" charset="-52"/>
              </a:rPr>
              <a:t>кафедры </a:t>
            </a:r>
            <a:r>
              <a:rPr sz="2000" b="1" spc="-96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химии, физики, </a:t>
            </a:r>
            <a:r>
              <a:rPr sz="2000" b="1" spc="-2">
                <a:latin typeface="Arial" pitchFamily="2" charset="-52"/>
                <a:ea typeface="Calibri" pitchFamily="2" charset="-52"/>
                <a:cs typeface="Arial" pitchFamily="2" charset="-52"/>
              </a:rPr>
              <a:t>математики; анатомии </a:t>
            </a:r>
            <a:r>
              <a:rPr sz="2000" b="1" spc="-96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че</a:t>
            </a:r>
            <a:r>
              <a:rPr sz="2000" b="1" spc="-4">
                <a:latin typeface="Arial" pitchFamily="2" charset="-52"/>
                <a:ea typeface="Calibri" pitchFamily="2" charset="-52"/>
                <a:cs typeface="Arial" pitchFamily="2" charset="-52"/>
              </a:rPr>
              <a:t>л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о</a:t>
            </a:r>
            <a:r>
              <a:rPr sz="2000" b="1" spc="-6">
                <a:latin typeface="Arial" pitchFamily="2" charset="-52"/>
                <a:ea typeface="Calibri" pitchFamily="2" charset="-52"/>
                <a:cs typeface="Arial" pitchFamily="2" charset="-52"/>
              </a:rPr>
              <a:t>в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ека,	</a:t>
            </a:r>
            <a:r>
              <a:rPr sz="2000" b="1" spc="-10">
                <a:latin typeface="Arial" pitchFamily="2" charset="-52"/>
                <a:ea typeface="Calibri" pitchFamily="2" charset="-52"/>
                <a:cs typeface="Arial" pitchFamily="2" charset="-52"/>
              </a:rPr>
              <a:t>т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опогр</a:t>
            </a:r>
            <a:r>
              <a:rPr sz="2000" b="1" spc="2">
                <a:latin typeface="Arial" pitchFamily="2" charset="-52"/>
                <a:ea typeface="Calibri" pitchFamily="2" charset="-52"/>
                <a:cs typeface="Arial" pitchFamily="2" charset="-52"/>
              </a:rPr>
              <a:t>а</a:t>
            </a:r>
            <a:r>
              <a:rPr sz="2000" b="1" spc="-8">
                <a:latin typeface="Arial" pitchFamily="2" charset="-52"/>
                <a:ea typeface="Calibri" pitchFamily="2" charset="-52"/>
                <a:cs typeface="Arial" pitchFamily="2" charset="-52"/>
              </a:rPr>
              <a:t>ф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ич</a:t>
            </a:r>
            <a:r>
              <a:rPr sz="2000" b="1" spc="-4">
                <a:latin typeface="Arial" pitchFamily="2" charset="-52"/>
                <a:ea typeface="Calibri" pitchFamily="2" charset="-52"/>
                <a:cs typeface="Arial" pitchFamily="2" charset="-52"/>
              </a:rPr>
              <a:t>е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с</a:t>
            </a:r>
            <a:r>
              <a:rPr sz="2000" b="1" spc="-4">
                <a:latin typeface="Arial" pitchFamily="2" charset="-52"/>
                <a:ea typeface="Calibri" pitchFamily="2" charset="-52"/>
                <a:cs typeface="Arial" pitchFamily="2" charset="-52"/>
              </a:rPr>
              <a:t>к</a:t>
            </a:r>
            <a:r>
              <a:rPr sz="2000" b="1" spc="-2">
                <a:latin typeface="Arial" pitchFamily="2" charset="-52"/>
                <a:ea typeface="Calibri" pitchFamily="2" charset="-52"/>
                <a:cs typeface="Arial" pitchFamily="2" charset="-52"/>
              </a:rPr>
              <a:t>о</a:t>
            </a:r>
            <a:r>
              <a:rPr sz="2000" b="1">
                <a:latin typeface="Arial" pitchFamily="2" charset="-52"/>
                <a:ea typeface="Calibri" pitchFamily="2" charset="-52"/>
                <a:cs typeface="Arial" pitchFamily="2" charset="-52"/>
              </a:rPr>
              <a:t>й  </a:t>
            </a:r>
            <a:r>
              <a:rPr sz="2000" b="1" spc="-2">
                <a:latin typeface="Arial" pitchFamily="2" charset="-52"/>
                <a:ea typeface="Calibri" pitchFamily="2" charset="-52"/>
                <a:cs typeface="Arial" pitchFamily="2" charset="-52"/>
              </a:rPr>
              <a:t>анатомии; биологии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.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этих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кафедрах </a:t>
            </a:r>
            <a:r>
              <a:rPr sz="2000" spc="-88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студенты,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начиная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первого курса,  имеют 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возможность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заниматься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научно- 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исследовательской</a:t>
            </a:r>
            <a:r>
              <a:rPr sz="2000" spc="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деятельностью.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pic>
        <p:nvPicPr>
          <p:cNvPr id="11" name="object 11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CEAAJoKAADASQAAQC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466080" y="1723390"/>
            <a:ext cx="6522720" cy="481965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2" name="object 12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OTyAP0MAAAAEAAAAAAAAAAAAAAAAAAAAAAAAAAfAAAAVAAAAAAAAAAAAAAAAAAAAAAAAAAAAAAAAAAAAAAAAAAAAAAAAAAAAAAAAAAAAAAAAAAAAAAAAAAAAAAAAAAAAAAAAAAAAAAAAAAAAAAAAAAAAAAAAAAAACEAAAAYAAAAFAAAABgBAACOCgAAiCAAAHEoAAAQAAAAJgAAAAgAAAD/////AAAAAA=="/>
              </a:ext>
            </a:extLst>
          </p:cNvGrpSpPr>
          <p:nvPr/>
        </p:nvGrpSpPr>
        <p:grpSpPr>
          <a:xfrm>
            <a:off x="177800" y="1715770"/>
            <a:ext cx="5110480" cy="4858385"/>
            <a:chOff x="177800" y="1715770"/>
            <a:chExt cx="5110480" cy="4858385"/>
          </a:xfrm>
        </p:grpSpPr>
        <p:pic>
          <p:nvPicPr>
            <p:cNvPr id="14" name="object 13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GAEAAI4KAACCAQAAcSgAAAAAAAAmAAAACAAAAP//////////"/>
                </a:ext>
              </a:extLst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800" y="1715770"/>
              <a:ext cx="67310" cy="485838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object 14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SAAAJoKAACIIAAAcSgAAAAAAAAmAAAACAAAAP//////////"/>
                </a:ext>
              </a:extLst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2555" y="1723390"/>
              <a:ext cx="85725" cy="485076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extLst>
              <a:ext uri="smNativeData">
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A7AgAAAgcAAMVIAABADwAAEAAAACYAAAAIAAAA//////////8="/>
              </a:ext>
            </a:extLst>
          </p:cNvSpPr>
          <p:nvPr/>
        </p:nvSpPr>
        <p:spPr>
          <a:xfrm>
            <a:off x="362585" y="1139190"/>
            <a:ext cx="11466830" cy="1339850"/>
          </a:xfrm>
          <a:custGeom>
            <a:avLst/>
            <a:gdLst/>
            <a:ahLst/>
            <a:cxnLst/>
            <a:rect l="0" t="0" r="11466830" b="1339850"/>
            <a:pathLst>
              <a:path w="11466830" h="1339850">
                <a:moveTo>
                  <a:pt x="11466703" y="0"/>
                </a:moveTo>
                <a:lnTo>
                  <a:pt x="0" y="0"/>
                </a:lnTo>
                <a:lnTo>
                  <a:pt x="0" y="1339596"/>
                </a:lnTo>
                <a:lnTo>
                  <a:pt x="11466703" y="1339596"/>
                </a:lnTo>
                <a:lnTo>
                  <a:pt x="11466703" y="0"/>
                </a:lnTo>
                <a:close/>
              </a:path>
            </a:pathLst>
          </a:custGeom>
          <a:solidFill>
            <a:srgbClr val="F8D4BC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endParaRPr/>
          </a:p>
        </p:txBody>
      </p:sp>
      <p:sp>
        <p:nvSpPr>
          <p:cNvPr id="3" name="object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Vv46YRMAAAAlAAAAZAAAAE0AAAAAAAAAABM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ADQAMAAAAEAAAAAAAAAAAAAAAAAAAAAAAAAAeAAAAaAAAAAAAAAAAAAAAAAAAAAAAAAAAAAAAECcAABAnAAAAAAAAAAAAAAAAAAAAAAAAAAAAAAAAAAAAAAAAAAAAABQAAAAAAAAAwMD/AAAAAABkAAAAMgAAAAAAAABkAAAAAAAAAH9/fwAKAAAAHwAAAFQAAAD///8A////AQAAAAAAAAAAAAAAAAAAAAAAAAAAAAAAAAAAAAAAAAAAAAAAAn9/fwDu7OEDzMzMAMDA/wB/f38AAAAAAAAAAAAAAAAAAAAAAAAAAAAhAAAAGAAAABQAAACuDAAAUwEAAFM+AAA7BQAAECAAACYAAAAIAAAAPTAAAAAAAAA="/>
              </a:ext>
            </a:extLst>
          </p:cNvSpPr>
          <p:nvPr>
            <p:ph type="title"/>
          </p:nvPr>
        </p:nvSpPr>
        <p:spPr>
          <a:xfrm>
            <a:off x="2061210" y="215265"/>
            <a:ext cx="8070215" cy="635000"/>
          </a:xfrm>
        </p:spPr>
        <p:txBody>
          <a:bodyPr vert="horz" wrap="square" lIns="0" tIns="12065" rIns="0" bIns="0" numCol="1" spcCol="215900" anchor="t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"/>
              <a:t>Школа</a:t>
            </a:r>
            <a:r>
              <a:rPr spc="-4"/>
              <a:t> </a:t>
            </a:r>
            <a:r>
              <a:rPr spc="-8"/>
              <a:t>молодых</a:t>
            </a:r>
            <a:r>
              <a:rPr spc="-4"/>
              <a:t> ученых</a:t>
            </a:r>
            <a:r>
              <a:t> ИвГМА</a:t>
            </a:r>
          </a:p>
        </p:txBody>
      </p:sp>
      <p:sp>
        <p:nvSpPr>
          <p:cNvPr id="4" name="object 4"/>
          <p:cNvSpPr>
            <a:extLst>
              <a:ext uri="smNativeData">
                <pr:smNativeData xmlns="" xmlns:p14="http://schemas.microsoft.com/office/powerpoint/2010/main" xmlns:pr="smNativeData" val="SMDATA_13_Vv46YRMAAAAlAAAAZAAAAE0AAAAAAAAAAFgB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hOQ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A7AgAAAgcAAMVIAABADwAAECAAACYAAAAIAAAA//////////8="/>
              </a:ext>
            </a:extLst>
          </p:cNvSpPr>
          <p:nvPr/>
        </p:nvSpPr>
        <p:spPr>
          <a:xfrm>
            <a:off x="362585" y="1139190"/>
            <a:ext cx="11466830" cy="1339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18440" rIns="0" bIns="0" numCol="1" spcCol="215900" anchor="t"/>
          <a:lstStyle/>
          <a:p>
            <a:pPr marL="328295" marR="318135" algn="just">
              <a:lnSpc>
                <a:spcPct val="100000"/>
              </a:lnSpc>
              <a:spcBef>
                <a:spcPts val="1720"/>
              </a:spcBef>
            </a:pP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Программа 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школы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направлена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создание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условий для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получения современных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знаний, 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умений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навыков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в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области планирования, проведения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и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анализа </a:t>
            </a:r>
            <a:r>
              <a:rPr sz="2000" spc="-7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результатов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научных  исследований.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grpSp>
        <p:nvGrpSpPr>
          <p:cNvPr id="5" name="object 5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BnQZdMMAAAAEAAAAAAAAAAAAAAAAAAAAAAAAAAfAAAAVAAAAAAAAAAAAAAAAAAAAAAAAAAAAAAAAAAAAAAAAAAAAAAAAAAAAAAAAAAAAAAAAAAAAAAAAAAAAAAAAAAAAAAAAAAAAAAAAAAAAAAAAAAAAAAAAAAAACEAAAAYAAAAFAAAAGQCAADAIwAAxUgAABsoAAAQAAAAJgAAAAgAAAD/////AAAAAA=="/>
              </a:ext>
            </a:extLst>
          </p:cNvGrpSpPr>
          <p:nvPr/>
        </p:nvGrpSpPr>
        <p:grpSpPr>
          <a:xfrm>
            <a:off x="388620" y="5811520"/>
            <a:ext cx="11440795" cy="708025"/>
            <a:chOff x="388620" y="5811520"/>
            <a:chExt cx="11440795" cy="708025"/>
          </a:xfrm>
        </p:grpSpPr>
        <p:sp>
          <p:nvSpPr>
            <p:cNvPr id="8" name="object 6"/>
            <p:cNvSpPr>
              <a:extLst>
                <a:ext uri="smNativeData">
  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BkAgAAwCMAAHRIAAAbKAAAAAAAACYAAAAIAAAA//////////8="/>
                </a:ext>
              </a:extLst>
            </p:cNvSpPr>
            <p:nvPr/>
          </p:nvSpPr>
          <p:spPr>
            <a:xfrm>
              <a:off x="388620" y="5811520"/>
              <a:ext cx="11389360" cy="708025"/>
            </a:xfrm>
            <a:custGeom>
              <a:avLst/>
              <a:gdLst/>
              <a:ahLst/>
              <a:cxnLst/>
              <a:rect l="0" t="0" r="11389360" b="708025"/>
              <a:pathLst>
                <a:path w="11389360" h="708025">
                  <a:moveTo>
                    <a:pt x="0" y="707885"/>
                  </a:moveTo>
                  <a:lnTo>
                    <a:pt x="11389283" y="707885"/>
                  </a:lnTo>
                  <a:lnTo>
                    <a:pt x="11389283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solidFill>
              <a:srgbClr val="F8D4BC"/>
            </a:solidFill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endParaRPr/>
            </a:p>
          </p:txBody>
        </p:sp>
        <p:pic>
          <p:nvPicPr>
            <p:cNvPr id="7" name="object 7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n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FwMAAPojAAD9BgAA4ScAAAAAAAAmAAAACAAAAP//////////"/>
                </a:ext>
              </a:extLst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285" y="5848350"/>
              <a:ext cx="633730" cy="63436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6" name="object 8"/>
            <p:cNvSpPr>
              <a:extLst>
                <a:ext uri="smNativeData">
                  <pr:smNativeData xmlns="" xmlns:p14="http://schemas.microsoft.com/office/powerpoint/2010/main" xmlns:pr="smNativeData" val="SMDATA_13_Vv46YRMAAAAlAAAACwAAAA0AAAAAAAAAAAAAAAAAAAAAAAAAAAAAAAAAAAAAAAAAAAEAAABQAAAAAAAAAAAA4D8AAAAAAADgPwAAAAAAAOA/AAAAAAAA4D8AAAAAAADgPwAAAAAAAOA/AAAAAAAA4D8AAAAAAADgPwAAAAAAAOA/AAAAAAAA4D8CAAAAjAAAAAEAAAAAAAAA+NS8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41LwA////AQAAAAAAAAAAAAAAAAAAAAAAAAAAAAAAAAAAAAAAAAAAAAAAAH9/fwDu7OEDzMzMAMDA/wB/f38AAAAAAAAAAAAAAAAAAAAAAAAAAAAhAAAAGAAAABQAAADESAAAwCMAAMVIAAAbKAAAAAAAACYAAAAIAAAA//////////8="/>
                </a:ext>
              </a:extLst>
            </p:cNvSpPr>
            <p:nvPr/>
          </p:nvSpPr>
          <p:spPr>
            <a:xfrm>
              <a:off x="11828780" y="5811520"/>
              <a:ext cx="635" cy="708025"/>
            </a:xfrm>
            <a:custGeom>
              <a:avLst/>
              <a:gdLst/>
              <a:ahLst/>
              <a:cxnLst/>
              <a:rect l="0" t="0" r="635" b="708025"/>
              <a:pathLst>
                <a:path w="635" h="708025">
                  <a:moveTo>
                    <a:pt x="0" y="707885"/>
                  </a:moveTo>
                  <a:lnTo>
                    <a:pt x="469" y="707885"/>
                  </a:lnTo>
                  <a:lnTo>
                    <a:pt x="469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solidFill>
              <a:srgbClr val="F8D4BC"/>
            </a:solidFill>
            <a:ln>
              <a:noFill/>
            </a:ln>
            <a:effectLst/>
          </p:spPr>
          <p:txBody>
            <a:bodyPr vert="horz" wrap="square" lIns="0" tIns="0" rIns="0" bIns="0" numCol="1" spcCol="215900" anchor="t"/>
            <a:lstStyle/>
            <a:p>
              <a:endParaRPr/>
            </a:p>
          </p:txBody>
        </p:sp>
      </p:grpSp>
      <p:sp>
        <p:nvSpPr>
          <p:cNvPr id="9" name="object 9"/>
          <p:cNvSpPr>
            <a:extLst>
              <a:ext uri="smNativeData">
                <pr:smNativeData xmlns="" xmlns:p14="http://schemas.microsoft.com/office/powerpoint/2010/main" xmlns:pr="smNativeData" val="SMDATA_13_Vv46YRMAAAAlAAAAZAAAAE0AAAAAAAAAABQAAAAAAAAAA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UAAAAMAAAAEAAAAAAAAAAAAAAAAAAAAAAAAAAeAAAAaAAAAAAAAAAAAAAAAAAAAAAAAAAAAAAAECcAABAnAAAAAAAAAAAAAAAAAAAAAAAAAAAAAAAAAAAAAAAAAAAAABQAAAAAAAAAwMD/AAAAAABkAAAAMgAAAAAAAABkAAAAAAAAAH9/fwAKAAAAHwAAAFQAAAD///8A////AQAAAAAAAAAAAAAAAAAAAAAAAAAAAAAAAAAAAAAAAAAAAAAAAH9/fwDu7OEDzMzMAMDA/wB/f38AAAAAAAAAAAAAAAAAAAAAAAAAAAAhAAAAGAAAABQAAABkAgAA4iQAAHRIAADrJgAAECAAACYAAAAIAAAA//////////8="/>
              </a:ext>
            </a:extLst>
          </p:cNvSpPr>
          <p:nvPr/>
        </p:nvSpPr>
        <p:spPr>
          <a:xfrm>
            <a:off x="388620" y="5995670"/>
            <a:ext cx="11389360" cy="3308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978535">
              <a:lnSpc>
                <a:spcPct val="100000"/>
              </a:lnSpc>
              <a:spcBef>
                <a:spcPts val="100"/>
              </a:spcBef>
            </a:pP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Принимать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участие в</a:t>
            </a:r>
            <a:r>
              <a:rPr sz="2000" spc="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работе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Школы</a:t>
            </a:r>
            <a:r>
              <a:rPr sz="2000" spc="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можно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начиная 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с</a:t>
            </a:r>
            <a:r>
              <a:rPr sz="2000" spc="2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4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первого</a:t>
            </a:r>
            <a:r>
              <a:rPr sz="2000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 </a:t>
            </a:r>
            <a:r>
              <a:rPr sz="2000" spc="-5">
                <a:latin typeface="Microsoft Sans Serif" pitchFamily="2" charset="-52"/>
                <a:ea typeface="Calibri" pitchFamily="2" charset="-52"/>
                <a:cs typeface="Microsoft Sans Serif" pitchFamily="2" charset="-52"/>
              </a:rPr>
              <a:t>курса</a:t>
            </a:r>
            <a:endParaRPr sz="2000">
              <a:latin typeface="Microsoft Sans Serif" pitchFamily="2" charset="-52"/>
              <a:ea typeface="Calibri" pitchFamily="2" charset="-52"/>
              <a:cs typeface="Microsoft Sans Serif" pitchFamily="2" charset="-52"/>
            </a:endParaRPr>
          </a:p>
        </p:txBody>
      </p:sp>
      <p:pic>
        <p:nvPicPr>
          <p:cNvPr id="10" name="object 10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V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OwIAAC0QAADKJwAAyCIAABAAAAAmAAAACAAAAP//////////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" y="2629535"/>
            <a:ext cx="6105525" cy="302450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object 11"/>
          <p:cNvPicPr>
            <a:extLst>
              <a:ext uri="smNativeData">
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wtEQI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9SgAAC0QAADFSAAAqSIAABAAAAAmAAAACAAAAP//////////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6657975" y="2629535"/>
            <a:ext cx="5171440" cy="300482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2" name="object 12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OT0DV4MAAAAEAAAAAAAAAAAAAAAAAAAAAAAAAAfAAAAVAAAAAAAAAAAAAAAAAAAAAAAAAAAAAAAAAAAAAAAAAAAAAAAAAAAAAAAAAAAAAAAAAAAAAAAAAAAAAAAAAAAAAAAAAAAAAAAAAAAAAAAAAAAAAAAAAAAACEAAAAYAAAAFAAAAC4CAAABBwAA0kgAADYPAAAQAAAAJgAAAAgAAAD/////AAAAAA=="/>
              </a:ext>
            </a:extLst>
          </p:cNvGrpSpPr>
          <p:nvPr/>
        </p:nvGrpSpPr>
        <p:grpSpPr>
          <a:xfrm>
            <a:off x="354330" y="1138555"/>
            <a:ext cx="11483340" cy="1334135"/>
            <a:chOff x="354330" y="1138555"/>
            <a:chExt cx="11483340" cy="1334135"/>
          </a:xfrm>
        </p:grpSpPr>
        <p:pic>
          <p:nvPicPr>
            <p:cNvPr id="14" name="object 13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B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LgIAAAEHAACMAgAANg8AAAAAAAAmAAAACAAAAP//////////"/>
                </a:ext>
              </a:extLst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330" y="1138555"/>
              <a:ext cx="59690" cy="133413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object 14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dEgAAAEHAADSSAAANg8AAAAAAAAmAAAACAAAAP//////////"/>
                </a:ext>
              </a:extLst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77980" y="1138555"/>
              <a:ext cx="59690" cy="133413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15" name="object 15"/>
          <p:cNvGrpSpPr>
            <a:extLst>
              <a:ext uri="smNativeData">
                <pr:smNativeData xmlns="" xmlns:p14="http://schemas.microsoft.com/office/powerpoint/2010/main" xmlns:pr="smNativeData" val="SMDATA_7_Vv46YRMAAAAlAAAAAQAAAA8BAAAAkAAAAEgAAACQAAAASAAAAAAAAAAAAAAAAAAAABcAAAAUAAAAAAAAAAAAAAD/fwAA/38AAAAAAAAJAAAABAAAAACEuAIMAAAAEAAAAAAAAAAAAAAAAAAAAAAAAAAfAAAAVAAAAAAAAAAAAAAAAAAAAAAAAAAAAAAAAAAAAAAAAAAAAAAAAAAAAAAAAAAAAAAAAAAAAAAAAAAAAAAAAAAAAAAAAAAAAAAAAAAAAAAAAAAAAAAAAAAAACEAAAAYAAAAFAAAABQCAADAIwAAxEgAABwoAAAQAAAAJgAAAAgAAAD/////AAAAAA=="/>
              </a:ext>
            </a:extLst>
          </p:cNvGrpSpPr>
          <p:nvPr/>
        </p:nvGrpSpPr>
        <p:grpSpPr>
          <a:xfrm>
            <a:off x="337820" y="5811520"/>
            <a:ext cx="11490960" cy="708660"/>
            <a:chOff x="337820" y="5811520"/>
            <a:chExt cx="11490960" cy="708660"/>
          </a:xfrm>
        </p:grpSpPr>
        <p:pic>
          <p:nvPicPr>
            <p:cNvPr id="17" name="object 16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FAIAAMAjAABkAgAAGygAAAAAAAAmAAAACAAAAP//////////"/>
                </a:ext>
              </a:extLst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820" y="5811520"/>
              <a:ext cx="50800" cy="7080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6" name="object 17"/>
            <p:cNvPicPr>
              <a:extLst>
                <a:ext uri="smNativeData">
                  <pr:smNativeData xmlns="" xmlns:p14="http://schemas.microsoft.com/office/powerpoint/2010/main" xmlns:pr="smNativeData" val="SMDATA_15_Vv46Y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dEgAAMAjAADESAAAGygAAAAAAAAmAAAACAAAAP//////////"/>
                </a:ext>
              </a:extLst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777980" y="5811520"/>
              <a:ext cx="50800" cy="708025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462C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299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Presentation</vt:lpstr>
      <vt:lpstr>Презентация PowerPoint</vt:lpstr>
      <vt:lpstr>Научное общество студентов и молодых  ученых ИвГМА (НОСМУ)</vt:lpstr>
      <vt:lpstr>Цель деятельности НОСМУ</vt:lpstr>
      <vt:lpstr>Руководство работой НОСМУ</vt:lpstr>
      <vt:lpstr>Совет НОСМУ</vt:lpstr>
      <vt:lpstr>Совет НОСМУ</vt:lpstr>
      <vt:lpstr>Научный кружок кафедры (НКК)</vt:lpstr>
      <vt:lpstr>Неделя НОСМУ в рамках фестиваля для первокурсников «Здравствуй, ИвГМА!»</vt:lpstr>
      <vt:lpstr>Школа молодых ученых ИвГМА</vt:lpstr>
      <vt:lpstr>Всероссийские конференции с международным участием, ежегодно  проводимые НОСМУ ИвГМА</vt:lpstr>
      <vt:lpstr>Научно-практические мероприятия  студентов и молодых ученых в ИвГМА Межкафедральные конференции</vt:lpstr>
      <vt:lpstr>Где нас найти?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Валентина Шишова</dc:creator>
  <cp:keywords/>
  <dc:description/>
  <cp:lastModifiedBy>ДАША</cp:lastModifiedBy>
  <cp:revision>5</cp:revision>
  <dcterms:created xsi:type="dcterms:W3CDTF">2021-09-10T06:40:38Z</dcterms:created>
  <dcterms:modified xsi:type="dcterms:W3CDTF">2021-09-20T17:55:05Z</dcterms:modified>
</cp:coreProperties>
</file>